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54" r:id="rId2"/>
    <p:sldMasterId id="2147483695" r:id="rId3"/>
    <p:sldMasterId id="2147483866" r:id="rId4"/>
    <p:sldMasterId id="2147483901" r:id="rId5"/>
  </p:sldMasterIdLst>
  <p:notesMasterIdLst>
    <p:notesMasterId r:id="rId32"/>
  </p:notesMasterIdLst>
  <p:handoutMasterIdLst>
    <p:handoutMasterId r:id="rId33"/>
  </p:handoutMasterIdLst>
  <p:sldIdLst>
    <p:sldId id="586" r:id="rId6"/>
    <p:sldId id="641" r:id="rId7"/>
    <p:sldId id="606" r:id="rId8"/>
    <p:sldId id="607" r:id="rId9"/>
    <p:sldId id="648" r:id="rId10"/>
    <p:sldId id="613" r:id="rId11"/>
    <p:sldId id="632" r:id="rId12"/>
    <p:sldId id="619" r:id="rId13"/>
    <p:sldId id="623" r:id="rId14"/>
    <p:sldId id="616" r:id="rId15"/>
    <p:sldId id="627" r:id="rId16"/>
    <p:sldId id="615" r:id="rId17"/>
    <p:sldId id="629" r:id="rId18"/>
    <p:sldId id="628" r:id="rId19"/>
    <p:sldId id="621" r:id="rId20"/>
    <p:sldId id="630" r:id="rId21"/>
    <p:sldId id="635" r:id="rId22"/>
    <p:sldId id="625" r:id="rId23"/>
    <p:sldId id="617" r:id="rId24"/>
    <p:sldId id="670" r:id="rId25"/>
    <p:sldId id="631" r:id="rId26"/>
    <p:sldId id="620" r:id="rId27"/>
    <p:sldId id="671" r:id="rId28"/>
    <p:sldId id="618" r:id="rId29"/>
    <p:sldId id="626" r:id="rId30"/>
    <p:sldId id="642" r:id="rId31"/>
  </p:sldIdLst>
  <p:sldSz cx="9144000" cy="5143500" type="screen16x9"/>
  <p:notesSz cx="6781800" cy="9926638"/>
  <p:defaultTextStyle>
    <a:defPPr>
      <a:defRPr lang="de-DE"/>
    </a:defPPr>
    <a:lvl1pPr algn="l" rtl="0" fontAlgn="base">
      <a:spcBef>
        <a:spcPct val="0"/>
      </a:spcBef>
      <a:spcAft>
        <a:spcPct val="0"/>
      </a:spcAft>
      <a:defRPr sz="2400" kern="1200">
        <a:solidFill>
          <a:schemeClr val="tx1"/>
        </a:solidFill>
        <a:latin typeface="Times"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pitchFamily="18" charset="0"/>
        <a:ea typeface="MS PGothic" pitchFamily="34" charset="-128"/>
        <a:cs typeface="+mn-cs"/>
      </a:defRPr>
    </a:lvl5pPr>
    <a:lvl6pPr marL="2286000" algn="l" defTabSz="914400" rtl="0" eaLnBrk="1" latinLnBrk="0" hangingPunct="1">
      <a:defRPr sz="2400" kern="1200">
        <a:solidFill>
          <a:schemeClr val="tx1"/>
        </a:solidFill>
        <a:latin typeface="Times" pitchFamily="18" charset="0"/>
        <a:ea typeface="MS PGothic" pitchFamily="34" charset="-128"/>
        <a:cs typeface="+mn-cs"/>
      </a:defRPr>
    </a:lvl6pPr>
    <a:lvl7pPr marL="2743200" algn="l" defTabSz="914400" rtl="0" eaLnBrk="1" latinLnBrk="0" hangingPunct="1">
      <a:defRPr sz="2400" kern="1200">
        <a:solidFill>
          <a:schemeClr val="tx1"/>
        </a:solidFill>
        <a:latin typeface="Times" pitchFamily="18" charset="0"/>
        <a:ea typeface="MS PGothic" pitchFamily="34" charset="-128"/>
        <a:cs typeface="+mn-cs"/>
      </a:defRPr>
    </a:lvl7pPr>
    <a:lvl8pPr marL="3200400" algn="l" defTabSz="914400" rtl="0" eaLnBrk="1" latinLnBrk="0" hangingPunct="1">
      <a:defRPr sz="2400" kern="1200">
        <a:solidFill>
          <a:schemeClr val="tx1"/>
        </a:solidFill>
        <a:latin typeface="Times" pitchFamily="18" charset="0"/>
        <a:ea typeface="MS PGothic" pitchFamily="34" charset="-128"/>
        <a:cs typeface="+mn-cs"/>
      </a:defRPr>
    </a:lvl8pPr>
    <a:lvl9pPr marL="3657600" algn="l" defTabSz="914400" rtl="0" eaLnBrk="1" latinLnBrk="0" hangingPunct="1">
      <a:defRPr sz="2400" kern="1200">
        <a:solidFill>
          <a:schemeClr val="tx1"/>
        </a:solidFill>
        <a:latin typeface="Times" pitchFamily="18" charset="0"/>
        <a:ea typeface="MS PGothic"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BF1DE"/>
    <a:srgbClr val="E9EDF4"/>
    <a:srgbClr val="D0D8E8"/>
    <a:srgbClr val="F2DCDB"/>
    <a:srgbClr val="FFE0CC"/>
    <a:srgbClr val="C9DEEA"/>
    <a:srgbClr val="3267B0"/>
    <a:srgbClr val="00ADDC"/>
    <a:srgbClr val="76D6FF"/>
    <a:srgbClr val="F89F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33" autoAdjust="0"/>
    <p:restoredTop sz="89560" autoAdjust="0"/>
  </p:normalViewPr>
  <p:slideViewPr>
    <p:cSldViewPr>
      <p:cViewPr varScale="1">
        <p:scale>
          <a:sx n="145" d="100"/>
          <a:sy n="145" d="100"/>
        </p:scale>
        <p:origin x="952"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384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GB"/>
          </a:p>
        </p:txBody>
      </p:sp>
      <p:sp>
        <p:nvSpPr>
          <p:cNvPr id="55299" name="Rectangle 3"/>
          <p:cNvSpPr>
            <a:spLocks noGrp="1" noChangeArrowheads="1"/>
          </p:cNvSpPr>
          <p:nvPr>
            <p:ph type="dt" sz="quarter" idx="1"/>
          </p:nvPr>
        </p:nvSpPr>
        <p:spPr bwMode="auto">
          <a:xfrm>
            <a:off x="3843338" y="0"/>
            <a:ext cx="293846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GB"/>
          </a:p>
        </p:txBody>
      </p:sp>
      <p:sp>
        <p:nvSpPr>
          <p:cNvPr id="55300" name="Rectangle 4"/>
          <p:cNvSpPr>
            <a:spLocks noGrp="1" noChangeArrowheads="1"/>
          </p:cNvSpPr>
          <p:nvPr>
            <p:ph type="ftr" sz="quarter" idx="2"/>
          </p:nvPr>
        </p:nvSpPr>
        <p:spPr bwMode="auto">
          <a:xfrm>
            <a:off x="0" y="9429750"/>
            <a:ext cx="293846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GB"/>
          </a:p>
        </p:txBody>
      </p:sp>
      <p:sp>
        <p:nvSpPr>
          <p:cNvPr id="55301" name="Rectangle 5"/>
          <p:cNvSpPr>
            <a:spLocks noGrp="1" noChangeArrowheads="1"/>
          </p:cNvSpPr>
          <p:nvPr>
            <p:ph type="sldNum" sz="quarter" idx="3"/>
          </p:nvPr>
        </p:nvSpPr>
        <p:spPr bwMode="auto">
          <a:xfrm>
            <a:off x="3843338" y="9429750"/>
            <a:ext cx="2938462"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ea typeface="ＭＳ Ｐゴシック" charset="-128"/>
                <a:cs typeface="+mn-cs"/>
              </a:defRPr>
            </a:lvl1pPr>
          </a:lstStyle>
          <a:p>
            <a:pPr>
              <a:defRPr/>
            </a:pPr>
            <a:fld id="{EDD0E695-5F34-4F40-810C-CA3D911B3F76}" type="slidenum">
              <a:rPr lang="en-GB"/>
              <a:pPr>
                <a:defRPr/>
              </a:pPr>
              <a:t>‹#›</a:t>
            </a:fld>
            <a:endParaRPr lang="en-GB"/>
          </a:p>
        </p:txBody>
      </p:sp>
    </p:spTree>
    <p:extLst>
      <p:ext uri="{BB962C8B-B14F-4D97-AF65-F5344CB8AC3E}">
        <p14:creationId xmlns:p14="http://schemas.microsoft.com/office/powerpoint/2010/main" val="272151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84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GB"/>
          </a:p>
        </p:txBody>
      </p:sp>
      <p:sp>
        <p:nvSpPr>
          <p:cNvPr id="8195" name="Rectangle 3"/>
          <p:cNvSpPr>
            <a:spLocks noGrp="1" noChangeArrowheads="1"/>
          </p:cNvSpPr>
          <p:nvPr>
            <p:ph type="dt" idx="1"/>
          </p:nvPr>
        </p:nvSpPr>
        <p:spPr bwMode="auto">
          <a:xfrm>
            <a:off x="3843338" y="0"/>
            <a:ext cx="293846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GB"/>
          </a:p>
        </p:txBody>
      </p:sp>
      <p:sp>
        <p:nvSpPr>
          <p:cNvPr id="101380" name="Rectangle 4"/>
          <p:cNvSpPr>
            <a:spLocks noGrp="1" noRot="1" noChangeAspect="1" noChangeArrowheads="1" noTextEdit="1"/>
          </p:cNvSpPr>
          <p:nvPr>
            <p:ph type="sldImg" idx="2"/>
          </p:nvPr>
        </p:nvSpPr>
        <p:spPr bwMode="auto">
          <a:xfrm>
            <a:off x="82550" y="744538"/>
            <a:ext cx="6615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04875" y="4714875"/>
            <a:ext cx="49720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Klicken Sie, um die Formate des Vorlagentextes zu bearbeiten</a:t>
            </a:r>
          </a:p>
          <a:p>
            <a:pPr lvl="1"/>
            <a:r>
              <a:rPr lang="en-GB" noProof="0"/>
              <a:t>Zweite Ebene</a:t>
            </a:r>
          </a:p>
          <a:p>
            <a:pPr lvl="2"/>
            <a:r>
              <a:rPr lang="en-GB" noProof="0"/>
              <a:t>Dritte Ebene</a:t>
            </a:r>
          </a:p>
          <a:p>
            <a:pPr lvl="3"/>
            <a:r>
              <a:rPr lang="en-GB" noProof="0"/>
              <a:t>Vierte Ebene</a:t>
            </a:r>
          </a:p>
          <a:p>
            <a:pPr lvl="4"/>
            <a:r>
              <a:rPr lang="en-GB" noProof="0"/>
              <a:t>Fünfte Ebene</a:t>
            </a:r>
          </a:p>
        </p:txBody>
      </p:sp>
      <p:sp>
        <p:nvSpPr>
          <p:cNvPr id="8198" name="Rectangle 6"/>
          <p:cNvSpPr>
            <a:spLocks noGrp="1" noChangeArrowheads="1"/>
          </p:cNvSpPr>
          <p:nvPr>
            <p:ph type="ftr" sz="quarter" idx="4"/>
          </p:nvPr>
        </p:nvSpPr>
        <p:spPr bwMode="auto">
          <a:xfrm>
            <a:off x="0" y="9429750"/>
            <a:ext cx="293846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GB"/>
          </a:p>
        </p:txBody>
      </p:sp>
      <p:sp>
        <p:nvSpPr>
          <p:cNvPr id="8199" name="Rectangle 7"/>
          <p:cNvSpPr>
            <a:spLocks noGrp="1" noChangeArrowheads="1"/>
          </p:cNvSpPr>
          <p:nvPr>
            <p:ph type="sldNum" sz="quarter" idx="5"/>
          </p:nvPr>
        </p:nvSpPr>
        <p:spPr bwMode="auto">
          <a:xfrm>
            <a:off x="3843338" y="9429750"/>
            <a:ext cx="2938462"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ea typeface="ＭＳ Ｐゴシック" charset="-128"/>
                <a:cs typeface="+mn-cs"/>
              </a:defRPr>
            </a:lvl1pPr>
          </a:lstStyle>
          <a:p>
            <a:pPr>
              <a:defRPr/>
            </a:pPr>
            <a:fld id="{6C62C2FF-1AC4-492F-A706-EA096F664C8F}" type="slidenum">
              <a:rPr lang="en-GB"/>
              <a:pPr>
                <a:defRPr/>
              </a:pPr>
              <a:t>‹#›</a:t>
            </a:fld>
            <a:endParaRPr lang="en-GB"/>
          </a:p>
        </p:txBody>
      </p:sp>
    </p:spTree>
    <p:extLst>
      <p:ext uri="{BB962C8B-B14F-4D97-AF65-F5344CB8AC3E}">
        <p14:creationId xmlns:p14="http://schemas.microsoft.com/office/powerpoint/2010/main" val="36629077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4538"/>
            <a:ext cx="6615113"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1</a:t>
            </a:fld>
            <a:endParaRPr lang="en-GB" dirty="0"/>
          </a:p>
        </p:txBody>
      </p:sp>
    </p:spTree>
    <p:extLst>
      <p:ext uri="{BB962C8B-B14F-4D97-AF65-F5344CB8AC3E}">
        <p14:creationId xmlns:p14="http://schemas.microsoft.com/office/powerpoint/2010/main" val="1900029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Calibri" pitchFamily="34" charset="0"/>
                <a:ea typeface="+mn-ea"/>
                <a:cs typeface="+mn-cs"/>
              </a:rPr>
              <a:t>Our final conclusion is that the</a:t>
            </a:r>
            <a:br>
              <a:rPr lang="en-US" sz="1200" kern="1200">
                <a:solidFill>
                  <a:schemeClr val="tx1"/>
                </a:solidFill>
                <a:effectLst/>
                <a:latin typeface="Calibri" pitchFamily="34" charset="0"/>
                <a:ea typeface="+mn-ea"/>
                <a:cs typeface="+mn-cs"/>
              </a:rPr>
            </a:br>
            <a:r>
              <a:rPr lang="en-US" sz="1200" kern="1200">
                <a:solidFill>
                  <a:schemeClr val="tx1"/>
                </a:solidFill>
                <a:effectLst/>
                <a:latin typeface="Calibri" pitchFamily="34" charset="0"/>
                <a:ea typeface="+mn-ea"/>
                <a:cs typeface="+mn-cs"/>
              </a:rPr>
              <a:t>operators would need to intervene only a few times during the 1 year campaign</a:t>
            </a:r>
            <a:br>
              <a:rPr lang="en-US" sz="1200" kern="1200">
                <a:solidFill>
                  <a:schemeClr val="tx1"/>
                </a:solidFill>
                <a:effectLst/>
                <a:latin typeface="Calibri" pitchFamily="34" charset="0"/>
                <a:ea typeface="+mn-ea"/>
                <a:cs typeface="+mn-cs"/>
              </a:rPr>
            </a:br>
            <a:r>
              <a:rPr lang="en-US" sz="1200" kern="1200">
                <a:solidFill>
                  <a:schemeClr val="tx1"/>
                </a:solidFill>
                <a:effectLst/>
                <a:latin typeface="Calibri" pitchFamily="34" charset="0"/>
                <a:ea typeface="+mn-ea"/>
                <a:cs typeface="+mn-cs"/>
              </a:rPr>
              <a:t>. The final frequency of interventions will depend on the possibility to send</a:t>
            </a:r>
            <a:br>
              <a:rPr lang="en-US" sz="1200" kern="1200">
                <a:solidFill>
                  <a:schemeClr val="tx1"/>
                </a:solidFill>
                <a:effectLst/>
                <a:latin typeface="Calibri" pitchFamily="34" charset="0"/>
                <a:ea typeface="+mn-ea"/>
                <a:cs typeface="+mn-cs"/>
              </a:rPr>
            </a:br>
            <a:r>
              <a:rPr lang="en-US" sz="1200" kern="1200">
                <a:solidFill>
                  <a:schemeClr val="tx1"/>
                </a:solidFill>
                <a:effectLst/>
                <a:latin typeface="Calibri" pitchFamily="34" charset="0"/>
                <a:ea typeface="+mn-ea"/>
                <a:cs typeface="+mn-cs"/>
              </a:rPr>
              <a:t>data through any internet-like communications link. Otherwise, the operators will need to replace</a:t>
            </a:r>
            <a:br>
              <a:rPr lang="en-US" sz="1200" kern="1200">
                <a:solidFill>
                  <a:schemeClr val="tx1"/>
                </a:solidFill>
                <a:effectLst/>
                <a:latin typeface="Calibri" pitchFamily="34" charset="0"/>
                <a:ea typeface="+mn-ea"/>
                <a:cs typeface="+mn-cs"/>
              </a:rPr>
            </a:br>
            <a:r>
              <a:rPr lang="en-US" sz="1200" kern="1200">
                <a:solidFill>
                  <a:schemeClr val="tx1"/>
                </a:solidFill>
                <a:effectLst/>
                <a:latin typeface="Calibri" pitchFamily="34" charset="0"/>
                <a:ea typeface="+mn-ea"/>
                <a:cs typeface="+mn-cs"/>
              </a:rPr>
              <a:t>disks once they are full (this could be a few times during the campaign,</a:t>
            </a:r>
            <a:br>
              <a:rPr lang="en-US" sz="1200" kern="1200">
                <a:solidFill>
                  <a:schemeClr val="tx1"/>
                </a:solidFill>
                <a:effectLst/>
                <a:latin typeface="Calibri" pitchFamily="34" charset="0"/>
                <a:ea typeface="+mn-ea"/>
                <a:cs typeface="+mn-cs"/>
              </a:rPr>
            </a:br>
            <a:r>
              <a:rPr lang="en-US" sz="1200" kern="1200">
                <a:solidFill>
                  <a:schemeClr val="tx1"/>
                </a:solidFill>
                <a:effectLst/>
                <a:latin typeface="Calibri" pitchFamily="34" charset="0"/>
                <a:ea typeface="+mn-ea"/>
                <a:cs typeface="+mn-cs"/>
              </a:rPr>
              <a:t>every few months--TBC).</a:t>
            </a:r>
            <a:endParaRPr lang="en-US"/>
          </a:p>
        </p:txBody>
      </p:sp>
      <p:sp>
        <p:nvSpPr>
          <p:cNvPr id="4" name="Slide Number Placeholder 3"/>
          <p:cNvSpPr>
            <a:spLocks noGrp="1"/>
          </p:cNvSpPr>
          <p:nvPr>
            <p:ph type="sldNum" sz="quarter" idx="10"/>
          </p:nvPr>
        </p:nvSpPr>
        <p:spPr/>
        <p:txBody>
          <a:bodyPr/>
          <a:lstStyle/>
          <a:p>
            <a:pPr>
              <a:defRPr/>
            </a:pPr>
            <a:fld id="{D8DF57D7-2670-4E78-96DD-D9B22805124F}" type="slidenum">
              <a:rPr lang="en-US">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126342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4538"/>
            <a:ext cx="6615113" cy="3722687"/>
          </a:xfrm>
        </p:spPr>
      </p:sp>
      <p:sp>
        <p:nvSpPr>
          <p:cNvPr id="3" name="Notes Placeholder 2"/>
          <p:cNvSpPr>
            <a:spLocks noGrp="1"/>
          </p:cNvSpPr>
          <p:nvPr>
            <p:ph type="body" idx="1"/>
          </p:nvPr>
        </p:nvSpPr>
        <p:spPr/>
        <p:txBody>
          <a:bodyPr/>
          <a:lstStyle/>
          <a:p>
            <a:r>
              <a:rPr lang="en-US"/>
              <a:t>Lars Kaleschke, University of Hamburg, Germany</a:t>
            </a:r>
          </a:p>
          <a:p>
            <a:r>
              <a:rPr lang="en-US">
                <a:effectLst/>
              </a:rPr>
              <a:t>Carolina </a:t>
            </a:r>
            <a:r>
              <a:rPr lang="en-US" err="1">
                <a:effectLst/>
              </a:rPr>
              <a:t>Gabarró</a:t>
            </a:r>
            <a:r>
              <a:rPr lang="en-US">
                <a:effectLst/>
              </a:rPr>
              <a:t>, CSIC, Barcelona, Spain</a:t>
            </a:r>
            <a:endParaRPr lang="en-US"/>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19</a:t>
            </a:fld>
            <a:endParaRPr lang="en-GB"/>
          </a:p>
        </p:txBody>
      </p:sp>
    </p:spTree>
    <p:extLst>
      <p:ext uri="{BB962C8B-B14F-4D97-AF65-F5344CB8AC3E}">
        <p14:creationId xmlns:p14="http://schemas.microsoft.com/office/powerpoint/2010/main" val="201356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C09D8F2-4F61-407D-94F5-A2F7AA6EE303}" type="slidenum">
              <a:rPr lang="de-DE" smtClean="0">
                <a:solidFill>
                  <a:srgbClr val="000000"/>
                </a:solidFill>
              </a:rPr>
              <a:pPr/>
              <a:t>20</a:t>
            </a:fld>
            <a:endParaRPr lang="de-DE">
              <a:solidFill>
                <a:srgbClr val="000000"/>
              </a:solidFill>
            </a:endParaRPr>
          </a:p>
        </p:txBody>
      </p:sp>
    </p:spTree>
    <p:extLst>
      <p:ext uri="{BB962C8B-B14F-4D97-AF65-F5344CB8AC3E}">
        <p14:creationId xmlns:p14="http://schemas.microsoft.com/office/powerpoint/2010/main" val="2061546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21</a:t>
            </a:fld>
            <a:endParaRPr lang="en-GB"/>
          </a:p>
        </p:txBody>
      </p:sp>
    </p:spTree>
    <p:extLst>
      <p:ext uri="{BB962C8B-B14F-4D97-AF65-F5344CB8AC3E}">
        <p14:creationId xmlns:p14="http://schemas.microsoft.com/office/powerpoint/2010/main" val="2014630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4538"/>
            <a:ext cx="6615113" cy="3722687"/>
          </a:xfrm>
        </p:spPr>
      </p:sp>
      <p:sp>
        <p:nvSpPr>
          <p:cNvPr id="3" name="Notes Placeholder 2"/>
          <p:cNvSpPr>
            <a:spLocks noGrp="1"/>
          </p:cNvSpPr>
          <p:nvPr>
            <p:ph type="body" idx="1"/>
          </p:nvPr>
        </p:nvSpPr>
        <p:spPr/>
        <p:txBody>
          <a:bodyPr/>
          <a:lstStyle/>
          <a:p>
            <a:r>
              <a:rPr lang="en-US"/>
              <a:t>HALO</a:t>
            </a:r>
          </a:p>
          <a:p>
            <a:r>
              <a:rPr lang="en-US"/>
              <a:t>BAS Twin Otter</a:t>
            </a:r>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24</a:t>
            </a:fld>
            <a:endParaRPr lang="en-GB"/>
          </a:p>
        </p:txBody>
      </p:sp>
    </p:spTree>
    <p:extLst>
      <p:ext uri="{BB962C8B-B14F-4D97-AF65-F5344CB8AC3E}">
        <p14:creationId xmlns:p14="http://schemas.microsoft.com/office/powerpoint/2010/main" val="1712323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26</a:t>
            </a:fld>
            <a:endParaRPr lang="en-GB"/>
          </a:p>
        </p:txBody>
      </p:sp>
    </p:spTree>
    <p:extLst>
      <p:ext uri="{BB962C8B-B14F-4D97-AF65-F5344CB8AC3E}">
        <p14:creationId xmlns:p14="http://schemas.microsoft.com/office/powerpoint/2010/main" val="106762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4538"/>
            <a:ext cx="6615113"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4</a:t>
            </a:fld>
            <a:endParaRPr lang="en-GB"/>
          </a:p>
        </p:txBody>
      </p:sp>
    </p:spTree>
    <p:extLst>
      <p:ext uri="{BB962C8B-B14F-4D97-AF65-F5344CB8AC3E}">
        <p14:creationId xmlns:p14="http://schemas.microsoft.com/office/powerpoint/2010/main" val="101072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6</a:t>
            </a:fld>
            <a:endParaRPr lang="en-GB"/>
          </a:p>
        </p:txBody>
      </p:sp>
    </p:spTree>
    <p:extLst>
      <p:ext uri="{BB962C8B-B14F-4D97-AF65-F5344CB8AC3E}">
        <p14:creationId xmlns:p14="http://schemas.microsoft.com/office/powerpoint/2010/main" val="626743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4538"/>
            <a:ext cx="6615113" cy="3722687"/>
          </a:xfrm>
        </p:spPr>
      </p:sp>
      <p:sp>
        <p:nvSpPr>
          <p:cNvPr id="3" name="Notes Placeholder 2"/>
          <p:cNvSpPr>
            <a:spLocks noGrp="1"/>
          </p:cNvSpPr>
          <p:nvPr>
            <p:ph type="body" idx="1"/>
          </p:nvPr>
        </p:nvSpPr>
        <p:spPr/>
        <p:txBody>
          <a:bodyPr/>
          <a:lstStyle/>
          <a:p>
            <a:r>
              <a:rPr lang="en-GB" sz="1200" kern="1200">
                <a:solidFill>
                  <a:schemeClr val="tx1"/>
                </a:solidFill>
                <a:effectLst/>
                <a:latin typeface="Times" charset="0"/>
                <a:ea typeface="MS PGothic" pitchFamily="34" charset="-128"/>
                <a:cs typeface="ＭＳ Ｐゴシック" charset="-128"/>
              </a:rPr>
              <a:t>Anna Hogg,</a:t>
            </a:r>
            <a:r>
              <a:rPr lang="en-GB" sz="1200" kern="1200" baseline="0">
                <a:solidFill>
                  <a:schemeClr val="tx1"/>
                </a:solidFill>
                <a:effectLst/>
                <a:latin typeface="Times" charset="0"/>
                <a:ea typeface="MS PGothic" pitchFamily="34" charset="-128"/>
                <a:cs typeface="ＭＳ Ｐゴシック" charset="-128"/>
              </a:rPr>
              <a:t> </a:t>
            </a:r>
            <a:r>
              <a:rPr lang="en-GB" sz="1200" kern="1200">
                <a:solidFill>
                  <a:schemeClr val="tx1"/>
                </a:solidFill>
                <a:effectLst/>
                <a:latin typeface="Times" charset="0"/>
                <a:ea typeface="MS PGothic" pitchFamily="34" charset="-128"/>
                <a:cs typeface="ＭＳ Ｐゴシック" charset="-128"/>
              </a:rPr>
              <a:t>Malcolm Davidson,</a:t>
            </a:r>
            <a:r>
              <a:rPr lang="en-GB" sz="1200" kern="1200" baseline="0">
                <a:solidFill>
                  <a:schemeClr val="tx1"/>
                </a:solidFill>
                <a:effectLst/>
                <a:latin typeface="Times" charset="0"/>
                <a:ea typeface="MS PGothic" pitchFamily="34" charset="-128"/>
                <a:cs typeface="ＭＳ Ｐゴシック" charset="-128"/>
              </a:rPr>
              <a:t> </a:t>
            </a:r>
            <a:r>
              <a:rPr lang="da-DK" sz="1200" kern="1200" err="1">
                <a:solidFill>
                  <a:schemeClr val="tx1"/>
                </a:solidFill>
                <a:effectLst/>
                <a:latin typeface="Times" charset="0"/>
                <a:ea typeface="MS PGothic" pitchFamily="34" charset="-128"/>
                <a:cs typeface="ＭＳ Ｐゴシック" charset="-128"/>
              </a:rPr>
              <a:t>Tâ</a:t>
            </a:r>
            <a:r>
              <a:rPr lang="en-GB" sz="1200" kern="1200" err="1">
                <a:solidFill>
                  <a:schemeClr val="tx1"/>
                </a:solidFill>
                <a:effectLst/>
                <a:latin typeface="Times" charset="0"/>
                <a:ea typeface="MS PGothic" pitchFamily="34" charset="-128"/>
                <a:cs typeface="ＭＳ Ｐゴシック" charset="-128"/>
              </a:rPr>
              <a:t>nia</a:t>
            </a:r>
            <a:r>
              <a:rPr lang="en-GB" sz="1200" kern="1200">
                <a:solidFill>
                  <a:schemeClr val="tx1"/>
                </a:solidFill>
                <a:effectLst/>
                <a:latin typeface="Times" charset="0"/>
                <a:ea typeface="MS PGothic" pitchFamily="34" charset="-128"/>
                <a:cs typeface="ＭＳ Ｐゴシック" charset="-128"/>
              </a:rPr>
              <a:t> </a:t>
            </a:r>
            <a:r>
              <a:rPr lang="en-GB" sz="1200" kern="1200" err="1">
                <a:solidFill>
                  <a:schemeClr val="tx1"/>
                </a:solidFill>
                <a:effectLst/>
                <a:latin typeface="Times" charset="0"/>
                <a:ea typeface="MS PGothic" pitchFamily="34" charset="-128"/>
                <a:cs typeface="ＭＳ Ｐゴシック" charset="-128"/>
              </a:rPr>
              <a:t>Casal</a:t>
            </a:r>
            <a:r>
              <a:rPr lang="en-GB" sz="1200" kern="1200">
                <a:solidFill>
                  <a:schemeClr val="tx1"/>
                </a:solidFill>
                <a:effectLst/>
                <a:latin typeface="Times" charset="0"/>
                <a:ea typeface="MS PGothic" pitchFamily="34" charset="-128"/>
                <a:cs typeface="ＭＳ Ｐゴシック" charset="-128"/>
              </a:rPr>
              <a:t>, </a:t>
            </a:r>
            <a:r>
              <a:rPr lang="en-GB" sz="1200" kern="1200" err="1">
                <a:solidFill>
                  <a:schemeClr val="tx1"/>
                </a:solidFill>
                <a:effectLst/>
                <a:latin typeface="Times" charset="0"/>
                <a:ea typeface="MS PGothic" pitchFamily="34" charset="-128"/>
                <a:cs typeface="ＭＳ Ｐゴシック" charset="-128"/>
              </a:rPr>
              <a:t>Tommaso</a:t>
            </a:r>
            <a:r>
              <a:rPr lang="en-GB" sz="1200" kern="1200">
                <a:solidFill>
                  <a:schemeClr val="tx1"/>
                </a:solidFill>
                <a:effectLst/>
                <a:latin typeface="Times" charset="0"/>
                <a:ea typeface="MS PGothic" pitchFamily="34" charset="-128"/>
                <a:cs typeface="ＭＳ Ｐゴシック" charset="-128"/>
              </a:rPr>
              <a:t> </a:t>
            </a:r>
            <a:r>
              <a:rPr lang="en-GB" sz="1200" kern="1200" err="1">
                <a:solidFill>
                  <a:schemeClr val="tx1"/>
                </a:solidFill>
                <a:effectLst/>
                <a:latin typeface="Times" charset="0"/>
                <a:ea typeface="MS PGothic" pitchFamily="34" charset="-128"/>
                <a:cs typeface="ＭＳ Ｐゴシック" charset="-128"/>
              </a:rPr>
              <a:t>Parinello</a:t>
            </a:r>
            <a:r>
              <a:rPr lang="en-GB" sz="1200" kern="1200">
                <a:solidFill>
                  <a:schemeClr val="tx1"/>
                </a:solidFill>
                <a:effectLst/>
                <a:latin typeface="Times" charset="0"/>
                <a:ea typeface="MS PGothic" pitchFamily="34" charset="-128"/>
                <a:cs typeface="ＭＳ Ｐゴシック" charset="-128"/>
              </a:rPr>
              <a:t>, Thomas Armitage, Robert Ricker, Stephan Hendricks, Julienne Stroeve, Sebastian </a:t>
            </a:r>
            <a:r>
              <a:rPr lang="en-GB" sz="1200" kern="1200" err="1">
                <a:solidFill>
                  <a:schemeClr val="tx1"/>
                </a:solidFill>
                <a:effectLst/>
                <a:latin typeface="Times" charset="0"/>
                <a:ea typeface="MS PGothic" pitchFamily="34" charset="-128"/>
                <a:cs typeface="ＭＳ Ｐゴシック" charset="-128"/>
              </a:rPr>
              <a:t>Simonsen</a:t>
            </a:r>
            <a:r>
              <a:rPr lang="en-GB" sz="1200" kern="1200">
                <a:solidFill>
                  <a:schemeClr val="tx1"/>
                </a:solidFill>
                <a:effectLst/>
                <a:latin typeface="Times" charset="0"/>
                <a:ea typeface="MS PGothic" pitchFamily="34" charset="-128"/>
                <a:cs typeface="ＭＳ Ｐゴシック" charset="-128"/>
              </a:rPr>
              <a:t>, Rene Forsberg</a:t>
            </a:r>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10</a:t>
            </a:fld>
            <a:endParaRPr lang="en-GB"/>
          </a:p>
        </p:txBody>
      </p:sp>
    </p:spTree>
    <p:extLst>
      <p:ext uri="{BB962C8B-B14F-4D97-AF65-F5344CB8AC3E}">
        <p14:creationId xmlns:p14="http://schemas.microsoft.com/office/powerpoint/2010/main" val="22024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755950" y="5078600"/>
            <a:ext cx="6047725" cy="48113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4" name="Shape 384"/>
          <p:cNvSpPr>
            <a:spLocks noGrp="1" noRot="1" noChangeAspect="1"/>
          </p:cNvSpPr>
          <p:nvPr>
            <p:ph type="sldImg" idx="2"/>
          </p:nvPr>
        </p:nvSpPr>
        <p:spPr>
          <a:xfrm>
            <a:off x="217488" y="801688"/>
            <a:ext cx="7126287" cy="40100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07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4538"/>
            <a:ext cx="6615113"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a:latin typeface="Arial" panose="020B0604020202020204" pitchFamily="34" charset="0"/>
                <a:cs typeface="Arial" panose="020B0604020202020204" pitchFamily="34" charset="0"/>
              </a:rPr>
              <a:t>Microwave radiometer for, e.g., SMOS validation: seasonal cycle, snow and melt processes.</a:t>
            </a:r>
          </a:p>
          <a:p>
            <a:endParaRPr lang="en-US"/>
          </a:p>
          <a:p>
            <a:r>
              <a:rPr lang="en-US"/>
              <a:t>Lars Kaleschke, University of Hamburg, Germany</a:t>
            </a:r>
          </a:p>
          <a:p>
            <a:r>
              <a:rPr lang="en-US">
                <a:effectLst/>
              </a:rPr>
              <a:t>Carolina </a:t>
            </a:r>
            <a:r>
              <a:rPr lang="en-US" err="1">
                <a:effectLst/>
              </a:rPr>
              <a:t>Gabarró</a:t>
            </a:r>
            <a:r>
              <a:rPr lang="en-US">
                <a:effectLst/>
              </a:rPr>
              <a:t>, CSIC, Barcelona, Spain</a:t>
            </a:r>
            <a:endParaRPr lang="en-US"/>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12</a:t>
            </a:fld>
            <a:endParaRPr lang="en-GB"/>
          </a:p>
        </p:txBody>
      </p:sp>
    </p:spTree>
    <p:extLst>
      <p:ext uri="{BB962C8B-B14F-4D97-AF65-F5344CB8AC3E}">
        <p14:creationId xmlns:p14="http://schemas.microsoft.com/office/powerpoint/2010/main" val="110508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755950" y="5078600"/>
            <a:ext cx="6047725" cy="48113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3" name="Shape 463"/>
          <p:cNvSpPr>
            <a:spLocks noGrp="1" noRot="1" noChangeAspect="1"/>
          </p:cNvSpPr>
          <p:nvPr>
            <p:ph type="sldImg" idx="2"/>
          </p:nvPr>
        </p:nvSpPr>
        <p:spPr>
          <a:xfrm>
            <a:off x="217488" y="801688"/>
            <a:ext cx="7126287" cy="40100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836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755950" y="5078600"/>
            <a:ext cx="6047725" cy="48113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9" name="Shape 469"/>
          <p:cNvSpPr>
            <a:spLocks noGrp="1" noRot="1" noChangeAspect="1"/>
          </p:cNvSpPr>
          <p:nvPr>
            <p:ph type="sldImg" idx="2"/>
          </p:nvPr>
        </p:nvSpPr>
        <p:spPr>
          <a:xfrm>
            <a:off x="217488" y="801688"/>
            <a:ext cx="7126287" cy="40100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81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4538"/>
            <a:ext cx="6615113"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charset="0"/>
                <a:ea typeface="MS PGothic" pitchFamily="34" charset="-128"/>
                <a:cs typeface="ＭＳ Ｐゴシック" charset="-128"/>
              </a:rPr>
              <a:t>Gunnar Spreen</a:t>
            </a:r>
            <a:r>
              <a:rPr lang="en-US" sz="1200" b="1" kern="1200" baseline="30000">
                <a:solidFill>
                  <a:schemeClr val="tx1"/>
                </a:solidFill>
                <a:effectLst/>
                <a:latin typeface="Times" charset="0"/>
                <a:ea typeface="MS PGothic" pitchFamily="34" charset="-128"/>
                <a:cs typeface="ＭＳ Ｐゴシック" charset="-128"/>
              </a:rPr>
              <a:t>1</a:t>
            </a:r>
            <a:r>
              <a:rPr lang="en-US" sz="1200" b="1" kern="1200">
                <a:solidFill>
                  <a:schemeClr val="tx1"/>
                </a:solidFill>
                <a:effectLst/>
                <a:latin typeface="Times" charset="0"/>
                <a:ea typeface="MS PGothic" pitchFamily="34" charset="-128"/>
                <a:cs typeface="ＭＳ Ｐゴシック" charset="-128"/>
              </a:rPr>
              <a:t>, Claude R. Duguay</a:t>
            </a:r>
            <a:r>
              <a:rPr lang="en-US" sz="1200" b="1" kern="1200" baseline="30000">
                <a:solidFill>
                  <a:schemeClr val="tx1"/>
                </a:solidFill>
                <a:effectLst/>
                <a:latin typeface="Times" charset="0"/>
                <a:ea typeface="MS PGothic" pitchFamily="34" charset="-128"/>
                <a:cs typeface="ＭＳ Ｐゴシック" charset="-128"/>
              </a:rPr>
              <a:t>2</a:t>
            </a:r>
            <a:r>
              <a:rPr lang="en-US" sz="1200" b="1" kern="1200">
                <a:solidFill>
                  <a:schemeClr val="tx1"/>
                </a:solidFill>
                <a:effectLst/>
                <a:latin typeface="Times" charset="0"/>
                <a:ea typeface="MS PGothic" pitchFamily="34" charset="-128"/>
                <a:cs typeface="ＭＳ Ｐゴシック" charset="-128"/>
              </a:rPr>
              <a:t>, Randall Scharien</a:t>
            </a:r>
            <a:r>
              <a:rPr lang="en-US" sz="1200" b="1" kern="1200" baseline="30000">
                <a:solidFill>
                  <a:schemeClr val="tx1"/>
                </a:solidFill>
                <a:effectLst/>
                <a:latin typeface="Times" charset="0"/>
                <a:ea typeface="MS PGothic" pitchFamily="34" charset="-128"/>
                <a:cs typeface="ＭＳ Ｐゴシック" charset="-128"/>
              </a:rPr>
              <a:t>3</a:t>
            </a:r>
            <a:r>
              <a:rPr lang="en-US" sz="1200" b="1" kern="1200">
                <a:solidFill>
                  <a:schemeClr val="tx1"/>
                </a:solidFill>
                <a:effectLst/>
                <a:latin typeface="Times" charset="0"/>
                <a:ea typeface="MS PGothic" pitchFamily="34" charset="-128"/>
                <a:cs typeface="ＭＳ Ｐゴシック" charset="-128"/>
              </a:rPr>
              <a:t>, John Yackel</a:t>
            </a:r>
            <a:r>
              <a:rPr lang="en-US" sz="1200" b="1" kern="1200" baseline="30000">
                <a:solidFill>
                  <a:schemeClr val="tx1"/>
                </a:solidFill>
                <a:effectLst/>
                <a:latin typeface="Times" charset="0"/>
                <a:ea typeface="MS PGothic" pitchFamily="34" charset="-128"/>
                <a:cs typeface="ＭＳ Ｐゴシック" charset="-128"/>
              </a:rPr>
              <a:t>4</a:t>
            </a:r>
            <a:r>
              <a:rPr lang="en-US" sz="1200" b="1" kern="1200">
                <a:solidFill>
                  <a:schemeClr val="tx1"/>
                </a:solidFill>
                <a:effectLst/>
                <a:latin typeface="Times" charset="0"/>
                <a:ea typeface="MS PGothic" pitchFamily="34" charset="-128"/>
                <a:cs typeface="ＭＳ Ｐゴシック" charset="-128"/>
              </a:rPr>
              <a:t>, Christian Haas</a:t>
            </a:r>
            <a:r>
              <a:rPr lang="en-US" sz="1200" b="1" kern="1200" baseline="30000">
                <a:solidFill>
                  <a:schemeClr val="tx1"/>
                </a:solidFill>
                <a:effectLst/>
                <a:latin typeface="Times" charset="0"/>
                <a:ea typeface="MS PGothic" pitchFamily="34" charset="-128"/>
                <a:cs typeface="ＭＳ Ｐゴシック" charset="-128"/>
              </a:rPr>
              <a:t>5</a:t>
            </a:r>
            <a:r>
              <a:rPr lang="en-US" sz="1200" b="1" kern="1200">
                <a:solidFill>
                  <a:schemeClr val="tx1"/>
                </a:solidFill>
                <a:effectLst/>
                <a:latin typeface="Times" charset="0"/>
                <a:ea typeface="MS PGothic" pitchFamily="34" charset="-128"/>
                <a:cs typeface="ＭＳ Ｐゴシック" charset="-128"/>
              </a:rPr>
              <a:t>, Marcus Huntemann</a:t>
            </a:r>
            <a:r>
              <a:rPr lang="en-US" sz="1200" b="1" kern="1200" baseline="30000">
                <a:solidFill>
                  <a:schemeClr val="tx1"/>
                </a:solidFill>
                <a:effectLst/>
                <a:latin typeface="Times" charset="0"/>
                <a:ea typeface="MS PGothic" pitchFamily="34" charset="-128"/>
                <a:cs typeface="ＭＳ Ｐゴシック" charset="-128"/>
              </a:rPr>
              <a:t>1,5</a:t>
            </a:r>
            <a:r>
              <a:rPr lang="en-US" sz="1200" b="1" kern="1200">
                <a:solidFill>
                  <a:schemeClr val="tx1"/>
                </a:solidFill>
                <a:effectLst/>
                <a:latin typeface="Times" charset="0"/>
                <a:ea typeface="MS PGothic" pitchFamily="34" charset="-128"/>
                <a:cs typeface="ＭＳ Ｐゴシック" charset="-128"/>
              </a:rPr>
              <a:t>, Lars Kaleschke</a:t>
            </a:r>
            <a:r>
              <a:rPr lang="en-US" sz="1200" b="1" kern="1200" baseline="30000">
                <a:solidFill>
                  <a:schemeClr val="tx1"/>
                </a:solidFill>
                <a:effectLst/>
                <a:latin typeface="Times" charset="0"/>
                <a:ea typeface="MS PGothic" pitchFamily="34" charset="-128"/>
                <a:cs typeface="ＭＳ Ｐゴシック" charset="-128"/>
              </a:rPr>
              <a:t>6</a:t>
            </a:r>
            <a:r>
              <a:rPr lang="en-US" sz="1200" b="1" kern="1200">
                <a:solidFill>
                  <a:schemeClr val="tx1"/>
                </a:solidFill>
                <a:effectLst/>
                <a:latin typeface="Times" charset="0"/>
                <a:ea typeface="MS PGothic" pitchFamily="34" charset="-128"/>
                <a:cs typeface="ＭＳ Ｐゴシック" charset="-128"/>
              </a:rPr>
              <a:t>, </a:t>
            </a:r>
            <a:r>
              <a:rPr lang="en-US" sz="1200" b="1" kern="1200" err="1">
                <a:solidFill>
                  <a:schemeClr val="tx1"/>
                </a:solidFill>
                <a:effectLst/>
                <a:latin typeface="Times" charset="0"/>
                <a:ea typeface="MS PGothic" pitchFamily="34" charset="-128"/>
                <a:cs typeface="ＭＳ Ｐゴシック" charset="-128"/>
              </a:rPr>
              <a:t>Ghislain</a:t>
            </a:r>
            <a:r>
              <a:rPr lang="en-US" sz="1200" b="1" kern="1200">
                <a:solidFill>
                  <a:schemeClr val="tx1"/>
                </a:solidFill>
                <a:effectLst/>
                <a:latin typeface="Times" charset="0"/>
                <a:ea typeface="MS PGothic" pitchFamily="34" charset="-128"/>
                <a:cs typeface="ＭＳ Ｐゴシック" charset="-128"/>
              </a:rPr>
              <a:t> Picard</a:t>
            </a:r>
            <a:r>
              <a:rPr lang="en-US" sz="1200" b="1" kern="1200" baseline="30000">
                <a:solidFill>
                  <a:schemeClr val="tx1"/>
                </a:solidFill>
                <a:effectLst/>
                <a:latin typeface="Times" charset="0"/>
                <a:ea typeface="MS PGothic" pitchFamily="34" charset="-128"/>
                <a:cs typeface="ＭＳ Ｐゴシック" charset="-128"/>
              </a:rPr>
              <a:t>7</a:t>
            </a:r>
            <a:r>
              <a:rPr lang="en-US" sz="1200" b="1" kern="1200">
                <a:solidFill>
                  <a:schemeClr val="tx1"/>
                </a:solidFill>
                <a:effectLst/>
                <a:latin typeface="Times" charset="0"/>
                <a:ea typeface="MS PGothic" pitchFamily="34" charset="-128"/>
                <a:cs typeface="ＭＳ Ｐゴシック" charset="-128"/>
              </a:rPr>
              <a:t>, Nick Rutter</a:t>
            </a:r>
            <a:r>
              <a:rPr lang="en-US" sz="1200" b="1" kern="1200" baseline="30000">
                <a:solidFill>
                  <a:schemeClr val="tx1"/>
                </a:solidFill>
                <a:effectLst/>
                <a:latin typeface="Times" charset="0"/>
                <a:ea typeface="MS PGothic" pitchFamily="34" charset="-128"/>
                <a:cs typeface="ＭＳ Ｐゴシック" charset="-128"/>
              </a:rPr>
              <a:t>8</a:t>
            </a:r>
            <a:r>
              <a:rPr lang="en-US" sz="1200" b="1" kern="1200">
                <a:solidFill>
                  <a:schemeClr val="tx1"/>
                </a:solidFill>
                <a:effectLst/>
                <a:latin typeface="Times" charset="0"/>
                <a:ea typeface="MS PGothic" pitchFamily="34" charset="-128"/>
                <a:cs typeface="ＭＳ Ｐゴシック" charset="-128"/>
              </a:rPr>
              <a:t>, Melody Sandells</a:t>
            </a:r>
            <a:r>
              <a:rPr lang="en-US" sz="1200" b="1" kern="1200" baseline="30000">
                <a:solidFill>
                  <a:schemeClr val="tx1"/>
                </a:solidFill>
                <a:effectLst/>
                <a:latin typeface="Times" charset="0"/>
                <a:ea typeface="MS PGothic" pitchFamily="34" charset="-128"/>
                <a:cs typeface="ＭＳ Ｐゴシック" charset="-128"/>
              </a:rPr>
              <a:t>9</a:t>
            </a:r>
            <a:endParaRPr lang="en-GB" sz="1200" b="1" kern="1200">
              <a:solidFill>
                <a:schemeClr val="tx1"/>
              </a:solidFill>
              <a:effectLst/>
              <a:latin typeface="Times" charset="0"/>
              <a:ea typeface="MS PGothic" pitchFamily="34"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kern="1200" baseline="30000">
              <a:solidFill>
                <a:schemeClr val="tx1"/>
              </a:solidFill>
              <a:effectLst/>
              <a:latin typeface="Times" charset="0"/>
              <a:ea typeface="MS PGothic" pitchFamily="34"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baseline="30000">
                <a:solidFill>
                  <a:schemeClr val="tx1"/>
                </a:solidFill>
                <a:effectLst/>
                <a:latin typeface="Times" charset="0"/>
                <a:ea typeface="MS PGothic" pitchFamily="34" charset="-128"/>
                <a:cs typeface="ＭＳ Ｐゴシック" charset="-128"/>
              </a:rPr>
              <a:t>1</a:t>
            </a:r>
            <a:r>
              <a:rPr lang="en-US" sz="1200" b="1" kern="1200">
                <a:solidFill>
                  <a:schemeClr val="tx1"/>
                </a:solidFill>
                <a:effectLst/>
                <a:latin typeface="Times" charset="0"/>
                <a:ea typeface="MS PGothic" pitchFamily="34" charset="-128"/>
                <a:cs typeface="ＭＳ Ｐゴシック" charset="-128"/>
              </a:rPr>
              <a:t>University of Bremen, </a:t>
            </a:r>
            <a:r>
              <a:rPr lang="en-US" sz="1200" b="1" kern="1200" baseline="30000">
                <a:solidFill>
                  <a:schemeClr val="tx1"/>
                </a:solidFill>
                <a:effectLst/>
                <a:latin typeface="Times" charset="0"/>
                <a:ea typeface="MS PGothic" pitchFamily="34" charset="-128"/>
                <a:cs typeface="ＭＳ Ｐゴシック" charset="-128"/>
              </a:rPr>
              <a:t>2</a:t>
            </a:r>
            <a:r>
              <a:rPr lang="en-US" sz="1200" b="1" kern="1200">
                <a:solidFill>
                  <a:schemeClr val="tx1"/>
                </a:solidFill>
                <a:effectLst/>
                <a:latin typeface="Times" charset="0"/>
                <a:ea typeface="MS PGothic" pitchFamily="34" charset="-128"/>
                <a:cs typeface="ＭＳ Ｐゴシック" charset="-128"/>
              </a:rPr>
              <a:t>University of Waterloo,</a:t>
            </a:r>
            <a:r>
              <a:rPr lang="en-US" sz="1200" b="1" kern="1200" baseline="30000">
                <a:solidFill>
                  <a:schemeClr val="tx1"/>
                </a:solidFill>
                <a:effectLst/>
                <a:latin typeface="Times" charset="0"/>
                <a:ea typeface="MS PGothic" pitchFamily="34" charset="-128"/>
                <a:cs typeface="ＭＳ Ｐゴシック" charset="-128"/>
              </a:rPr>
              <a:t> 3</a:t>
            </a:r>
            <a:r>
              <a:rPr lang="en-US" sz="1200" b="1" kern="1200">
                <a:solidFill>
                  <a:schemeClr val="tx1"/>
                </a:solidFill>
                <a:effectLst/>
                <a:latin typeface="Times" charset="0"/>
                <a:ea typeface="MS PGothic" pitchFamily="34" charset="-128"/>
                <a:cs typeface="ＭＳ Ｐゴシック" charset="-128"/>
              </a:rPr>
              <a:t>University of Victoria, </a:t>
            </a:r>
            <a:r>
              <a:rPr lang="en-US" sz="1200" b="1" kern="1200" baseline="30000">
                <a:solidFill>
                  <a:schemeClr val="tx1"/>
                </a:solidFill>
                <a:effectLst/>
                <a:latin typeface="Times" charset="0"/>
                <a:ea typeface="MS PGothic" pitchFamily="34" charset="-128"/>
                <a:cs typeface="ＭＳ Ｐゴシック" charset="-128"/>
              </a:rPr>
              <a:t>4</a:t>
            </a:r>
            <a:r>
              <a:rPr lang="en-US" sz="1200" b="1" kern="1200">
                <a:solidFill>
                  <a:schemeClr val="tx1"/>
                </a:solidFill>
                <a:effectLst/>
                <a:latin typeface="Times" charset="0"/>
                <a:ea typeface="MS PGothic" pitchFamily="34" charset="-128"/>
                <a:cs typeface="ＭＳ Ｐゴシック" charset="-128"/>
              </a:rPr>
              <a:t>University of Calgary, </a:t>
            </a:r>
            <a:r>
              <a:rPr lang="en-US" sz="1200" b="1" kern="1200" baseline="30000">
                <a:solidFill>
                  <a:schemeClr val="tx1"/>
                </a:solidFill>
                <a:effectLst/>
                <a:latin typeface="Times" charset="0"/>
                <a:ea typeface="MS PGothic" pitchFamily="34" charset="-128"/>
                <a:cs typeface="ＭＳ Ｐゴシック" charset="-128"/>
              </a:rPr>
              <a:t>5</a:t>
            </a:r>
            <a:r>
              <a:rPr lang="en-US" sz="1200" b="1" kern="1200">
                <a:solidFill>
                  <a:schemeClr val="tx1"/>
                </a:solidFill>
                <a:effectLst/>
                <a:latin typeface="Times" charset="0"/>
                <a:ea typeface="MS PGothic" pitchFamily="34" charset="-128"/>
                <a:cs typeface="ＭＳ Ｐゴシック" charset="-128"/>
              </a:rPr>
              <a:t>Alfred Wegener Institute, </a:t>
            </a:r>
            <a:r>
              <a:rPr lang="en-US" sz="1200" b="1" kern="1200" baseline="30000">
                <a:solidFill>
                  <a:schemeClr val="tx1"/>
                </a:solidFill>
                <a:effectLst/>
                <a:latin typeface="Times" charset="0"/>
                <a:ea typeface="MS PGothic" pitchFamily="34" charset="-128"/>
                <a:cs typeface="ＭＳ Ｐゴシック" charset="-128"/>
              </a:rPr>
              <a:t>6</a:t>
            </a:r>
            <a:r>
              <a:rPr lang="en-US" sz="1200" b="1" kern="1200">
                <a:solidFill>
                  <a:schemeClr val="tx1"/>
                </a:solidFill>
                <a:effectLst/>
                <a:latin typeface="Times" charset="0"/>
                <a:ea typeface="MS PGothic" pitchFamily="34" charset="-128"/>
                <a:cs typeface="ＭＳ Ｐゴシック" charset="-128"/>
              </a:rPr>
              <a:t>University of Hamburg, </a:t>
            </a:r>
            <a:r>
              <a:rPr lang="en-US" sz="1200" b="1" kern="1200" baseline="30000">
                <a:solidFill>
                  <a:schemeClr val="tx1"/>
                </a:solidFill>
                <a:effectLst/>
                <a:latin typeface="Times" charset="0"/>
                <a:ea typeface="MS PGothic" pitchFamily="34" charset="-128"/>
                <a:cs typeface="ＭＳ Ｐゴシック" charset="-128"/>
              </a:rPr>
              <a:t>7</a:t>
            </a:r>
            <a:r>
              <a:rPr lang="en-US" sz="1200" b="1" kern="1200">
                <a:solidFill>
                  <a:schemeClr val="tx1"/>
                </a:solidFill>
                <a:effectLst/>
                <a:latin typeface="Times" charset="0"/>
                <a:ea typeface="MS PGothic" pitchFamily="34" charset="-128"/>
                <a:cs typeface="ＭＳ Ｐゴシック" charset="-128"/>
              </a:rPr>
              <a:t>Institut des </a:t>
            </a:r>
            <a:r>
              <a:rPr lang="en-US" sz="1200" b="1" kern="1200" err="1">
                <a:solidFill>
                  <a:schemeClr val="tx1"/>
                </a:solidFill>
                <a:effectLst/>
                <a:latin typeface="Times" charset="0"/>
                <a:ea typeface="MS PGothic" pitchFamily="34" charset="-128"/>
                <a:cs typeface="ＭＳ Ｐゴシック" charset="-128"/>
              </a:rPr>
              <a:t>Géosciences</a:t>
            </a:r>
            <a:r>
              <a:rPr lang="en-US" sz="1200" b="1" kern="1200">
                <a:solidFill>
                  <a:schemeClr val="tx1"/>
                </a:solidFill>
                <a:effectLst/>
                <a:latin typeface="Times" charset="0"/>
                <a:ea typeface="MS PGothic" pitchFamily="34" charset="-128"/>
                <a:cs typeface="ＭＳ Ｐゴシック" charset="-128"/>
              </a:rPr>
              <a:t> de </a:t>
            </a:r>
            <a:r>
              <a:rPr lang="en-US" sz="1200" b="1" kern="1200" err="1">
                <a:solidFill>
                  <a:schemeClr val="tx1"/>
                </a:solidFill>
                <a:effectLst/>
                <a:latin typeface="Times" charset="0"/>
                <a:ea typeface="MS PGothic" pitchFamily="34" charset="-128"/>
                <a:cs typeface="ＭＳ Ｐゴシック" charset="-128"/>
              </a:rPr>
              <a:t>l'Environnement</a:t>
            </a:r>
            <a:r>
              <a:rPr lang="en-US" sz="1200" b="1" kern="1200">
                <a:solidFill>
                  <a:schemeClr val="tx1"/>
                </a:solidFill>
                <a:effectLst/>
                <a:latin typeface="Times" charset="0"/>
                <a:ea typeface="MS PGothic" pitchFamily="34" charset="-128"/>
                <a:cs typeface="ＭＳ Ｐゴシック" charset="-128"/>
              </a:rPr>
              <a:t>, </a:t>
            </a:r>
            <a:r>
              <a:rPr lang="en-US" sz="1200" b="1" kern="1200" baseline="30000">
                <a:solidFill>
                  <a:schemeClr val="tx1"/>
                </a:solidFill>
                <a:effectLst/>
                <a:latin typeface="Times" charset="0"/>
                <a:ea typeface="MS PGothic" pitchFamily="34" charset="-128"/>
                <a:cs typeface="ＭＳ Ｐゴシック" charset="-128"/>
              </a:rPr>
              <a:t>8</a:t>
            </a:r>
            <a:r>
              <a:rPr lang="en-US" sz="1200" b="1" kern="1200">
                <a:solidFill>
                  <a:schemeClr val="tx1"/>
                </a:solidFill>
                <a:effectLst/>
                <a:latin typeface="Times" charset="0"/>
                <a:ea typeface="MS PGothic" pitchFamily="34" charset="-128"/>
                <a:cs typeface="ＭＳ Ｐゴシック" charset="-128"/>
              </a:rPr>
              <a:t>Northumbria University, </a:t>
            </a:r>
            <a:r>
              <a:rPr lang="en-US" sz="1200" b="1" kern="1200" baseline="30000">
                <a:solidFill>
                  <a:schemeClr val="tx1"/>
                </a:solidFill>
                <a:effectLst/>
                <a:latin typeface="Times" charset="0"/>
                <a:ea typeface="MS PGothic" pitchFamily="34" charset="-128"/>
                <a:cs typeface="ＭＳ Ｐゴシック" charset="-128"/>
              </a:rPr>
              <a:t>9</a:t>
            </a:r>
            <a:r>
              <a:rPr lang="en-US" sz="1200" b="1" kern="1200">
                <a:solidFill>
                  <a:schemeClr val="tx1"/>
                </a:solidFill>
                <a:effectLst/>
                <a:latin typeface="Times" charset="0"/>
                <a:ea typeface="MS PGothic" pitchFamily="34" charset="-128"/>
                <a:cs typeface="ＭＳ Ｐゴシック" charset="-128"/>
              </a:rPr>
              <a:t>CORES Science and Engineering Limited</a:t>
            </a:r>
            <a:endParaRPr lang="en-GB" sz="1200" b="1" kern="1200">
              <a:solidFill>
                <a:schemeClr val="tx1"/>
              </a:solidFill>
              <a:effectLst/>
              <a:latin typeface="Times" charset="0"/>
              <a:ea typeface="MS PGothic" pitchFamily="34"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6C62C2FF-1AC4-492F-A706-EA096F664C8F}" type="slidenum">
              <a:rPr lang="en-GB" smtClean="0"/>
              <a:pPr>
                <a:defRPr/>
              </a:pPr>
              <a:t>15</a:t>
            </a:fld>
            <a:endParaRPr lang="en-GB"/>
          </a:p>
        </p:txBody>
      </p:sp>
    </p:spTree>
    <p:extLst>
      <p:ext uri="{BB962C8B-B14F-4D97-AF65-F5344CB8AC3E}">
        <p14:creationId xmlns:p14="http://schemas.microsoft.com/office/powerpoint/2010/main" val="172398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8.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0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204788"/>
            <a:ext cx="3008313" cy="871538"/>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3575051"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3" y="1076328"/>
            <a:ext cx="3008313" cy="3518297"/>
          </a:xfrm>
        </p:spPr>
        <p:txBody>
          <a:bodyPr/>
          <a:lstStyle>
            <a:lvl1pPr marL="0" indent="0">
              <a:buNone/>
              <a:defRPr sz="1050"/>
            </a:lvl1pPr>
            <a:lvl2pPr marL="342887" indent="0">
              <a:buNone/>
              <a:defRPr sz="900"/>
            </a:lvl2pPr>
            <a:lvl3pPr marL="685773"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de-DE"/>
              <a:t>Textmasterformat bearbeiten</a:t>
            </a:r>
          </a:p>
        </p:txBody>
      </p:sp>
      <p:sp>
        <p:nvSpPr>
          <p:cNvPr id="5" name="Datumsplatzhalter 4"/>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ußzeilenplatzhalter 5"/>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7" name="Foliennummernplatzhalter 6"/>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09185DB3-9DBC-40C4-8792-520DA7B29ADF}" type="slidenum">
              <a:rPr lang="de-DE"/>
              <a:pPr>
                <a:defRPr/>
              </a:pPr>
              <a:t>‹#›</a:t>
            </a:fld>
            <a:endParaRPr lang="de-DE"/>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rtlCol="0">
            <a:normAutofit/>
          </a:bodyPr>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1" indent="0">
              <a:buNone/>
              <a:defRPr sz="1500"/>
            </a:lvl9pPr>
          </a:lstStyle>
          <a:p>
            <a:pPr lvl="0"/>
            <a:endParaRPr lang="de-DE" noProof="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050"/>
            </a:lvl1pPr>
            <a:lvl2pPr marL="342887" indent="0">
              <a:buNone/>
              <a:defRPr sz="900"/>
            </a:lvl2pPr>
            <a:lvl3pPr marL="685773"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de-DE"/>
              <a:t>Textmasterformat bearbeiten</a:t>
            </a:r>
          </a:p>
        </p:txBody>
      </p:sp>
      <p:sp>
        <p:nvSpPr>
          <p:cNvPr id="5" name="Datumsplatzhalter 4"/>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ußzeilenplatzhalter 5"/>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7" name="Foliennummernplatzhalter 6"/>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F9E8C5A8-1B81-4E56-BE4E-72E17E229A5A}" type="slidenum">
              <a:rPr lang="de-DE"/>
              <a:pPr>
                <a:defRPr/>
              </a:pPr>
              <a:t>‹#›</a:t>
            </a:fld>
            <a:endParaRPr lang="de-DE"/>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5" name="Fußzeilenplatzhalter 4"/>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oliennummernplatzhalter 5"/>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9D5AEA02-979C-4E92-86B0-EBE4F87A0783}" type="slidenum">
              <a:rPr lang="de-DE"/>
              <a:pPr>
                <a:defRPr/>
              </a:pPr>
              <a:t>‹#›</a:t>
            </a:fld>
            <a:endParaRPr lang="de-DE"/>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3"/>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83"/>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5" name="Fußzeilenplatzhalter 4"/>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oliennummernplatzhalter 5"/>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E7FAE2D8-9F61-4A78-99BD-07B63E5AE83D}" type="slidenum">
              <a:rPr lang="de-DE"/>
              <a:pPr>
                <a:defRPr/>
              </a:pPr>
              <a:t>‹#›</a:t>
            </a:fld>
            <a:endParaRPr lang="de-DE"/>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3"/>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de-DE"/>
              <a:t>Formatvorlage des Untertitelmasters durch Klicken bearbeiten</a:t>
            </a:r>
          </a:p>
        </p:txBody>
      </p:sp>
    </p:spTree>
    <p:extLst>
      <p:ext uri="{BB962C8B-B14F-4D97-AF65-F5344CB8AC3E}">
        <p14:creationId xmlns:p14="http://schemas.microsoft.com/office/powerpoint/2010/main" val="752308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15261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8"/>
            <a:ext cx="7772400" cy="1021557"/>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87" indent="0">
              <a:buNone/>
              <a:defRPr sz="1350">
                <a:solidFill>
                  <a:schemeClr val="tx1">
                    <a:tint val="75000"/>
                  </a:schemeClr>
                </a:solidFill>
              </a:defRPr>
            </a:lvl2pPr>
            <a:lvl3pPr marL="685773" indent="0">
              <a:buNone/>
              <a:defRPr sz="1200">
                <a:solidFill>
                  <a:schemeClr val="tx1">
                    <a:tint val="75000"/>
                  </a:schemeClr>
                </a:solidFill>
              </a:defRPr>
            </a:lvl3pPr>
            <a:lvl4pPr marL="1028659" indent="0">
              <a:buNone/>
              <a:defRPr sz="1050">
                <a:solidFill>
                  <a:schemeClr val="tx1">
                    <a:tint val="75000"/>
                  </a:schemeClr>
                </a:solidFill>
              </a:defRPr>
            </a:lvl4pPr>
            <a:lvl5pPr marL="1371545" indent="0">
              <a:buNone/>
              <a:defRPr sz="1050">
                <a:solidFill>
                  <a:schemeClr val="tx1">
                    <a:tint val="75000"/>
                  </a:schemeClr>
                </a:solidFill>
              </a:defRPr>
            </a:lvl5pPr>
            <a:lvl6pPr marL="1714432" indent="0">
              <a:buNone/>
              <a:defRPr sz="1050">
                <a:solidFill>
                  <a:schemeClr val="tx1">
                    <a:tint val="75000"/>
                  </a:schemeClr>
                </a:solidFill>
              </a:defRPr>
            </a:lvl6pPr>
            <a:lvl7pPr marL="2057318" indent="0">
              <a:buNone/>
              <a:defRPr sz="1050">
                <a:solidFill>
                  <a:schemeClr val="tx1">
                    <a:tint val="75000"/>
                  </a:schemeClr>
                </a:solidFill>
              </a:defRPr>
            </a:lvl7pPr>
            <a:lvl8pPr marL="2400204" indent="0">
              <a:buNone/>
              <a:defRPr sz="1050">
                <a:solidFill>
                  <a:schemeClr val="tx1">
                    <a:tint val="75000"/>
                  </a:schemeClr>
                </a:solidFill>
              </a:defRPr>
            </a:lvl8pPr>
            <a:lvl9pPr marL="2743091" indent="0">
              <a:buNone/>
              <a:defRPr sz="105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3325042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ußzeilenplatzhalter 5"/>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7" name="Foliennummernplatzhalter 6"/>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9A9295C3-C6DA-4934-9865-DF696C5A1F0B}" type="slidenum">
              <a:rPr lang="de-DE"/>
              <a:pPr>
                <a:defRPr/>
              </a:pPr>
              <a:t>‹#›</a:t>
            </a:fld>
            <a:endParaRPr lang="de-DE"/>
          </a:p>
        </p:txBody>
      </p:sp>
    </p:spTree>
    <p:extLst>
      <p:ext uri="{BB962C8B-B14F-4D97-AF65-F5344CB8AC3E}">
        <p14:creationId xmlns:p14="http://schemas.microsoft.com/office/powerpoint/2010/main" val="201191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0" y="1151335"/>
            <a:ext cx="4041775" cy="479822"/>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de-DE"/>
              <a:t>Textmasterformat bearbeiten</a:t>
            </a:r>
          </a:p>
        </p:txBody>
      </p:sp>
      <p:sp>
        <p:nvSpPr>
          <p:cNvPr id="6" name="Inhaltsplatzhalt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8" name="Fußzeilenplatzhalter 7"/>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9" name="Foliennummernplatzhalter 8"/>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E214BD97-399A-4D03-929E-746949046857}" type="slidenum">
              <a:rPr lang="de-DE"/>
              <a:pPr>
                <a:defRPr/>
              </a:pPr>
              <a:t>‹#›</a:t>
            </a:fld>
            <a:endParaRPr lang="de-DE"/>
          </a:p>
        </p:txBody>
      </p:sp>
    </p:spTree>
    <p:extLst>
      <p:ext uri="{BB962C8B-B14F-4D97-AF65-F5344CB8AC3E}">
        <p14:creationId xmlns:p14="http://schemas.microsoft.com/office/powerpoint/2010/main" val="259640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4" name="Fußzeilenplatzhalter 3"/>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5" name="Foliennummernplatzhalter 4"/>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EAF260B2-5984-4C41-B6E5-7E86223A3C83}" type="slidenum">
              <a:rPr lang="de-DE"/>
              <a:pPr>
                <a:defRPr/>
              </a:pPr>
              <a:t>‹#›</a:t>
            </a:fld>
            <a:endParaRPr lang="de-DE"/>
          </a:p>
        </p:txBody>
      </p:sp>
    </p:spTree>
    <p:extLst>
      <p:ext uri="{BB962C8B-B14F-4D97-AF65-F5344CB8AC3E}">
        <p14:creationId xmlns:p14="http://schemas.microsoft.com/office/powerpoint/2010/main" val="74854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5801" y="333375"/>
            <a:ext cx="7772400" cy="428625"/>
          </a:xfrm>
          <a:prstGeom prst="rect">
            <a:avLst/>
          </a:prstGeom>
        </p:spPr>
        <p:txBody>
          <a:bodyPr/>
          <a:lstStyle/>
          <a:p>
            <a:r>
              <a:rPr lang="de-DE" dirty="0"/>
              <a:t>Titelmasterformat durch Klicken bearbeiten</a:t>
            </a:r>
            <a:endParaRPr lang="en-US" dirty="0"/>
          </a:p>
        </p:txBody>
      </p:sp>
      <p:sp>
        <p:nvSpPr>
          <p:cNvPr id="3" name="Inhaltsplatzhalter 2"/>
          <p:cNvSpPr>
            <a:spLocks noGrp="1"/>
          </p:cNvSpPr>
          <p:nvPr>
            <p:ph idx="1"/>
          </p:nvPr>
        </p:nvSpPr>
        <p:spPr>
          <a:xfrm>
            <a:off x="685801" y="1047750"/>
            <a:ext cx="7772400" cy="34575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193566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3" name="Fußzeilenplatzhalter 2"/>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4" name="Foliennummernplatzhalter 3"/>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3A0EA84C-E810-4514-A55B-87D57967EC18}" type="slidenum">
              <a:rPr lang="de-DE"/>
              <a:pPr>
                <a:defRPr/>
              </a:pPr>
              <a:t>‹#›</a:t>
            </a:fld>
            <a:endParaRPr lang="de-DE"/>
          </a:p>
        </p:txBody>
      </p:sp>
    </p:spTree>
    <p:extLst>
      <p:ext uri="{BB962C8B-B14F-4D97-AF65-F5344CB8AC3E}">
        <p14:creationId xmlns:p14="http://schemas.microsoft.com/office/powerpoint/2010/main" val="2745905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204788"/>
            <a:ext cx="3008313" cy="871538"/>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3575051"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3" y="1076328"/>
            <a:ext cx="3008313" cy="3518297"/>
          </a:xfrm>
        </p:spPr>
        <p:txBody>
          <a:bodyPr/>
          <a:lstStyle>
            <a:lvl1pPr marL="0" indent="0">
              <a:buNone/>
              <a:defRPr sz="1050"/>
            </a:lvl1pPr>
            <a:lvl2pPr marL="342887" indent="0">
              <a:buNone/>
              <a:defRPr sz="900"/>
            </a:lvl2pPr>
            <a:lvl3pPr marL="685773"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de-DE"/>
              <a:t>Textmasterformat bearbeiten</a:t>
            </a:r>
          </a:p>
        </p:txBody>
      </p:sp>
      <p:sp>
        <p:nvSpPr>
          <p:cNvPr id="5" name="Datumsplatzhalter 4"/>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ußzeilenplatzhalter 5"/>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7" name="Foliennummernplatzhalter 6"/>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09185DB3-9DBC-40C4-8792-520DA7B29ADF}" type="slidenum">
              <a:rPr lang="de-DE"/>
              <a:pPr>
                <a:defRPr/>
              </a:pPr>
              <a:t>‹#›</a:t>
            </a:fld>
            <a:endParaRPr lang="de-DE"/>
          </a:p>
        </p:txBody>
      </p:sp>
    </p:spTree>
    <p:extLst>
      <p:ext uri="{BB962C8B-B14F-4D97-AF65-F5344CB8AC3E}">
        <p14:creationId xmlns:p14="http://schemas.microsoft.com/office/powerpoint/2010/main" val="2907544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rtlCol="0">
            <a:normAutofit/>
          </a:bodyPr>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1" indent="0">
              <a:buNone/>
              <a:defRPr sz="1500"/>
            </a:lvl9pPr>
          </a:lstStyle>
          <a:p>
            <a:pPr lvl="0"/>
            <a:endParaRPr lang="de-DE" noProof="0"/>
          </a:p>
        </p:txBody>
      </p:sp>
      <p:sp>
        <p:nvSpPr>
          <p:cNvPr id="4" name="Textplatzhalter 3"/>
          <p:cNvSpPr>
            <a:spLocks noGrp="1"/>
          </p:cNvSpPr>
          <p:nvPr>
            <p:ph type="body" sz="half" idx="2"/>
          </p:nvPr>
        </p:nvSpPr>
        <p:spPr>
          <a:xfrm>
            <a:off x="1792288" y="4025503"/>
            <a:ext cx="5486400" cy="603647"/>
          </a:xfrm>
        </p:spPr>
        <p:txBody>
          <a:bodyPr/>
          <a:lstStyle>
            <a:lvl1pPr marL="0" indent="0">
              <a:buNone/>
              <a:defRPr sz="1050"/>
            </a:lvl1pPr>
            <a:lvl2pPr marL="342887" indent="0">
              <a:buNone/>
              <a:defRPr sz="900"/>
            </a:lvl2pPr>
            <a:lvl3pPr marL="685773" indent="0">
              <a:buNone/>
              <a:defRPr sz="750"/>
            </a:lvl3pPr>
            <a:lvl4pPr marL="1028659" indent="0">
              <a:buNone/>
              <a:defRPr sz="675"/>
            </a:lvl4pPr>
            <a:lvl5pPr marL="1371545" indent="0">
              <a:buNone/>
              <a:defRPr sz="675"/>
            </a:lvl5pPr>
            <a:lvl6pPr marL="1714432" indent="0">
              <a:buNone/>
              <a:defRPr sz="675"/>
            </a:lvl6pPr>
            <a:lvl7pPr marL="2057318" indent="0">
              <a:buNone/>
              <a:defRPr sz="675"/>
            </a:lvl7pPr>
            <a:lvl8pPr marL="2400204" indent="0">
              <a:buNone/>
              <a:defRPr sz="675"/>
            </a:lvl8pPr>
            <a:lvl9pPr marL="2743091" indent="0">
              <a:buNone/>
              <a:defRPr sz="675"/>
            </a:lvl9pPr>
          </a:lstStyle>
          <a:p>
            <a:pPr lvl="0"/>
            <a:r>
              <a:rPr lang="de-DE"/>
              <a:t>Textmasterformat bearbeiten</a:t>
            </a:r>
          </a:p>
        </p:txBody>
      </p:sp>
      <p:sp>
        <p:nvSpPr>
          <p:cNvPr id="5" name="Datumsplatzhalter 4"/>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ußzeilenplatzhalter 5"/>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7" name="Foliennummernplatzhalter 6"/>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F9E8C5A8-1B81-4E56-BE4E-72E17E229A5A}" type="slidenum">
              <a:rPr lang="de-DE"/>
              <a:pPr>
                <a:defRPr/>
              </a:pPr>
              <a:t>‹#›</a:t>
            </a:fld>
            <a:endParaRPr lang="de-DE"/>
          </a:p>
        </p:txBody>
      </p:sp>
    </p:spTree>
    <p:extLst>
      <p:ext uri="{BB962C8B-B14F-4D97-AF65-F5344CB8AC3E}">
        <p14:creationId xmlns:p14="http://schemas.microsoft.com/office/powerpoint/2010/main" val="1017215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5" name="Fußzeilenplatzhalter 4"/>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oliennummernplatzhalter 5"/>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9D5AEA02-979C-4E92-86B0-EBE4F87A0783}" type="slidenum">
              <a:rPr lang="de-DE"/>
              <a:pPr>
                <a:defRPr/>
              </a:pPr>
              <a:t>‹#›</a:t>
            </a:fld>
            <a:endParaRPr lang="de-DE"/>
          </a:p>
        </p:txBody>
      </p:sp>
    </p:spTree>
    <p:extLst>
      <p:ext uri="{BB962C8B-B14F-4D97-AF65-F5344CB8AC3E}">
        <p14:creationId xmlns:p14="http://schemas.microsoft.com/office/powerpoint/2010/main" val="2684610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3"/>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83"/>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5" name="Fußzeilenplatzhalter 4"/>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oliennummernplatzhalter 5"/>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E7FAE2D8-9F61-4A78-99BD-07B63E5AE83D}" type="slidenum">
              <a:rPr lang="de-DE"/>
              <a:pPr>
                <a:defRPr/>
              </a:pPr>
              <a:t>‹#›</a:t>
            </a:fld>
            <a:endParaRPr lang="de-DE"/>
          </a:p>
        </p:txBody>
      </p:sp>
    </p:spTree>
    <p:extLst>
      <p:ext uri="{BB962C8B-B14F-4D97-AF65-F5344CB8AC3E}">
        <p14:creationId xmlns:p14="http://schemas.microsoft.com/office/powerpoint/2010/main" val="3170878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a:t>Click here to insert chart title</a:t>
            </a:r>
            <a:endParaRPr lang="en-GB" dirty="0"/>
          </a:p>
        </p:txBody>
      </p:sp>
      <p:sp>
        <p:nvSpPr>
          <p:cNvPr id="11" name="Textplatzhalter 10"/>
          <p:cNvSpPr>
            <a:spLocks noGrp="1"/>
          </p:cNvSpPr>
          <p:nvPr>
            <p:ph type="body" sz="quarter" idx="12" hasCustomPrompt="1"/>
          </p:nvPr>
        </p:nvSpPr>
        <p:spPr>
          <a:xfrm>
            <a:off x="364405" y="1193124"/>
            <a:ext cx="8413709" cy="3252747"/>
          </a:xfrm>
        </p:spPr>
        <p:txBody>
          <a:bodyPr/>
          <a:lstStyle/>
          <a:p>
            <a:pPr lvl="0"/>
            <a:r>
              <a:rPr lang="en-GB" noProof="0" dirty="0"/>
              <a:t>Click here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Fußzeilenplatzhalter 3"/>
          <p:cNvSpPr>
            <a:spLocks noGrp="1"/>
          </p:cNvSpPr>
          <p:nvPr>
            <p:ph type="ftr" sz="quarter" idx="13"/>
          </p:nvPr>
        </p:nvSpPr>
        <p:spPr/>
        <p:txBody>
          <a:bodyPr/>
          <a:lstStyle/>
          <a:p>
            <a:pPr>
              <a:defRPr/>
            </a:pPr>
            <a:r>
              <a:rPr lang="en-GB"/>
              <a:t>&gt; Lecture &gt; Author  •  Document &gt; Date</a:t>
            </a:r>
            <a:endParaRPr lang="en-GB" dirty="0"/>
          </a:p>
        </p:txBody>
      </p:sp>
      <p:sp>
        <p:nvSpPr>
          <p:cNvPr id="6" name="Foliennummernplatzhalter 5"/>
          <p:cNvSpPr>
            <a:spLocks noGrp="1"/>
          </p:cNvSpPr>
          <p:nvPr>
            <p:ph type="sldNum" sz="quarter" idx="14"/>
          </p:nvPr>
        </p:nvSpPr>
        <p:spPr/>
        <p:txBody>
          <a:bodyPr/>
          <a:lstStyle/>
          <a:p>
            <a:pPr>
              <a:defRPr/>
            </a:pPr>
            <a:r>
              <a:rPr lang="en-GB"/>
              <a:t>DLR.de  •  Chart </a:t>
            </a:r>
            <a:fld id="{A5AC3FBE-A647-41C9-A8C3-4435ED4FC895}" type="slidenum">
              <a:rPr lang="en-GB" smtClean="0"/>
              <a:pPr>
                <a:defRPr/>
              </a:pPr>
              <a:t>‹#›</a:t>
            </a:fld>
            <a:endParaRPr lang="en-GB" dirty="0"/>
          </a:p>
        </p:txBody>
      </p:sp>
    </p:spTree>
    <p:extLst>
      <p:ext uri="{BB962C8B-B14F-4D97-AF65-F5344CB8AC3E}">
        <p14:creationId xmlns:p14="http://schemas.microsoft.com/office/powerpoint/2010/main" val="168855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a:solidFill>
                <a:srgbClr val="000000"/>
              </a:solidFill>
              <a:latin typeface="Verdana" pitchFamily="34" charset="0"/>
              <a:ea typeface=""/>
            </a:endParaRPr>
          </a:p>
        </p:txBody>
      </p:sp>
      <p:pic>
        <p:nvPicPr>
          <p:cNvPr id="8" name="Picture 7" descr="16950723446_e7d8e1bfb9_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spcBef>
                <a:spcPct val="50000"/>
              </a:spcBef>
            </a:pPr>
            <a:r>
              <a:rPr lang="en-US" sz="800">
                <a:solidFill>
                  <a:srgbClr val="FFFFFF">
                    <a:lumMod val="85000"/>
                  </a:srgbClr>
                </a:solidFill>
                <a:latin typeface="Verdana" pitchFamily="34" charset="0"/>
                <a:ea typeface=""/>
              </a:rPr>
              <a:t>ESA UNCLASSIFIED - For Official Use</a:t>
            </a:r>
            <a:endParaRPr lang="en-GB" sz="800">
              <a:solidFill>
                <a:srgbClr val="FFFFFF">
                  <a:lumMod val="85000"/>
                </a:srgbClr>
              </a:solidFill>
              <a:latin typeface="Verdana" pitchFamily="34" charset="0"/>
              <a:ea typeface=""/>
            </a:endParaRPr>
          </a:p>
        </p:txBody>
      </p:sp>
      <p:pic>
        <p:nvPicPr>
          <p:cNvPr id="35" name="Picture 34"/>
          <p:cNvPicPr>
            <a:picLocks noChangeAspect="1"/>
          </p:cNvPicPr>
          <p:nvPr userDrawn="1"/>
        </p:nvPicPr>
        <p:blipFill rotWithShape="1">
          <a:blip r:embed="rId4" cstate="email">
            <a:extLst>
              <a:ext uri="{28A0092B-C50C-407E-A947-70E740481C1C}">
                <a14:useLocalDpi xmlns:a14="http://schemas.microsoft.com/office/drawing/2010/main"/>
              </a:ext>
            </a:extLst>
          </a:blip>
          <a:srcRect b="-31434"/>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3"/>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87"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de-DE"/>
              <a:t>Formatvorlage des Untertitelmasters durch Klicken bearbeiten</a:t>
            </a: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05C8AD-824B-1C4E-A8CD-B70355F3368D}"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337985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5C8AD-824B-1C4E-A8CD-B70355F3368D}"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2943306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05C8AD-824B-1C4E-A8CD-B70355F3368D}"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3994022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05C8AD-824B-1C4E-A8CD-B70355F3368D}"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1954732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05C8AD-824B-1C4E-A8CD-B70355F3368D}" type="datetimeFigureOut">
              <a:rPr lang="en-US" smtClean="0"/>
              <a:t>5/23/18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3361468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05C8AD-824B-1C4E-A8CD-B70355F3368D}" type="datetimeFigureOut">
              <a:rPr lang="en-US" smtClean="0"/>
              <a:t>5/23/18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2472015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5C8AD-824B-1C4E-A8CD-B70355F3368D}" type="datetimeFigureOut">
              <a:rPr lang="en-US" smtClean="0"/>
              <a:t>5/23/18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2629261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05C8AD-824B-1C4E-A8CD-B70355F3368D}"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3990139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05C8AD-824B-1C4E-A8CD-B70355F3368D}"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2922654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5C8AD-824B-1C4E-A8CD-B70355F3368D}"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1001146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05C8AD-824B-1C4E-A8CD-B70355F3368D}"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9F103-14B9-9041-93F2-549357ABA739}" type="slidenum">
              <a:rPr lang="en-US" smtClean="0"/>
              <a:t>‹#›</a:t>
            </a:fld>
            <a:endParaRPr lang="en-US"/>
          </a:p>
        </p:txBody>
      </p:sp>
    </p:spTree>
    <p:extLst>
      <p:ext uri="{BB962C8B-B14F-4D97-AF65-F5344CB8AC3E}">
        <p14:creationId xmlns:p14="http://schemas.microsoft.com/office/powerpoint/2010/main" val="2253261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8"/>
            <a:ext cx="7772400" cy="1021557"/>
          </a:xfrm>
        </p:spPr>
        <p:txBody>
          <a:bodyPr anchor="t"/>
          <a:lstStyle>
            <a:lvl1pPr algn="l">
              <a:defRPr sz="3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87" indent="0">
              <a:buNone/>
              <a:defRPr sz="1350">
                <a:solidFill>
                  <a:schemeClr val="tx1">
                    <a:tint val="75000"/>
                  </a:schemeClr>
                </a:solidFill>
              </a:defRPr>
            </a:lvl2pPr>
            <a:lvl3pPr marL="685773" indent="0">
              <a:buNone/>
              <a:defRPr sz="1200">
                <a:solidFill>
                  <a:schemeClr val="tx1">
                    <a:tint val="75000"/>
                  </a:schemeClr>
                </a:solidFill>
              </a:defRPr>
            </a:lvl3pPr>
            <a:lvl4pPr marL="1028659" indent="0">
              <a:buNone/>
              <a:defRPr sz="1050">
                <a:solidFill>
                  <a:schemeClr val="tx1">
                    <a:tint val="75000"/>
                  </a:schemeClr>
                </a:solidFill>
              </a:defRPr>
            </a:lvl4pPr>
            <a:lvl5pPr marL="1371545" indent="0">
              <a:buNone/>
              <a:defRPr sz="1050">
                <a:solidFill>
                  <a:schemeClr val="tx1">
                    <a:tint val="75000"/>
                  </a:schemeClr>
                </a:solidFill>
              </a:defRPr>
            </a:lvl5pPr>
            <a:lvl6pPr marL="1714432" indent="0">
              <a:buNone/>
              <a:defRPr sz="1050">
                <a:solidFill>
                  <a:schemeClr val="tx1">
                    <a:tint val="75000"/>
                  </a:schemeClr>
                </a:solidFill>
              </a:defRPr>
            </a:lvl6pPr>
            <a:lvl7pPr marL="2057318" indent="0">
              <a:buNone/>
              <a:defRPr sz="1050">
                <a:solidFill>
                  <a:schemeClr val="tx1">
                    <a:tint val="75000"/>
                  </a:schemeClr>
                </a:solidFill>
              </a:defRPr>
            </a:lvl7pPr>
            <a:lvl8pPr marL="2400204" indent="0">
              <a:buNone/>
              <a:defRPr sz="1050">
                <a:solidFill>
                  <a:schemeClr val="tx1">
                    <a:tint val="75000"/>
                  </a:schemeClr>
                </a:solidFill>
              </a:defRPr>
            </a:lvl8pPr>
            <a:lvl9pPr marL="2743091" indent="0">
              <a:buNone/>
              <a:defRPr sz="1050">
                <a:solidFill>
                  <a:schemeClr val="tx1">
                    <a:tint val="75000"/>
                  </a:schemeClr>
                </a:solidFill>
              </a:defRPr>
            </a:lvl9pPr>
          </a:lstStyle>
          <a:p>
            <a:pPr lvl="0"/>
            <a:r>
              <a:rPr lang="de-DE"/>
              <a:t>Textmasterformat bearbeiten</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6" name="Fußzeilenplatzhalter 5"/>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7" name="Foliennummernplatzhalter 6"/>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9A9295C3-C6DA-4934-9865-DF696C5A1F0B}" type="slidenum">
              <a:rPr lang="de-DE"/>
              <a:pPr>
                <a:defRPr/>
              </a:pPr>
              <a:t>‹#›</a:t>
            </a:fld>
            <a:endParaRPr lang="de-DE"/>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0" y="1151335"/>
            <a:ext cx="4041775" cy="479822"/>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de-DE"/>
              <a:t>Textmasterformat bearbeiten</a:t>
            </a:r>
          </a:p>
        </p:txBody>
      </p:sp>
      <p:sp>
        <p:nvSpPr>
          <p:cNvPr id="6" name="Inhaltsplatzhalt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8" name="Fußzeilenplatzhalter 7"/>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9" name="Foliennummernplatzhalter 8"/>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E214BD97-399A-4D03-929E-746949046857}" type="slidenum">
              <a:rPr lang="de-DE"/>
              <a:pPr>
                <a:defRPr/>
              </a:pPr>
              <a:t>‹#›</a:t>
            </a:fld>
            <a:endParaRPr lang="de-DE"/>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4" name="Fußzeilenplatzhalter 3"/>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5" name="Foliennummernplatzhalter 4"/>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EAF260B2-5984-4C41-B6E5-7E86223A3C83}" type="slidenum">
              <a:rPr lang="de-DE"/>
              <a:pPr>
                <a:defRPr/>
              </a:pPr>
              <a:t>‹#›</a:t>
            </a:fld>
            <a:endParaRPr lang="de-DE"/>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3" name="Fußzeilenplatzhalter 2"/>
          <p:cNvSpPr>
            <a:spLocks noGrp="1"/>
          </p:cNvSpPr>
          <p:nvPr>
            <p:ph type="ftr" sz="quarter" idx="11"/>
          </p:nvPr>
        </p:nvSpPr>
        <p:spPr>
          <a:xfrm>
            <a:off x="3124200" y="4767267"/>
            <a:ext cx="2895600" cy="273844"/>
          </a:xfrm>
          <a:prstGeom prst="rect">
            <a:avLst/>
          </a:prstGeom>
        </p:spPr>
        <p:txBody>
          <a:bodyPr/>
          <a:lstStyle>
            <a:lvl1pPr fontAlgn="base">
              <a:spcBef>
                <a:spcPct val="0"/>
              </a:spcBef>
              <a:spcAft>
                <a:spcPct val="0"/>
              </a:spcAft>
              <a:defRPr>
                <a:latin typeface="Times" pitchFamily="18" charset="0"/>
              </a:defRPr>
            </a:lvl1pPr>
          </a:lstStyle>
          <a:p>
            <a:pPr>
              <a:defRPr/>
            </a:pPr>
            <a:endParaRPr lang="de-DE"/>
          </a:p>
        </p:txBody>
      </p:sp>
      <p:sp>
        <p:nvSpPr>
          <p:cNvPr id="4" name="Foliennummernplatzhalter 3"/>
          <p:cNvSpPr>
            <a:spLocks noGrp="1"/>
          </p:cNvSpPr>
          <p:nvPr>
            <p:ph type="sldNum" sz="quarter" idx="12"/>
          </p:nvPr>
        </p:nvSpPr>
        <p:spPr>
          <a:xfrm>
            <a:off x="6553200" y="4767267"/>
            <a:ext cx="2133600" cy="273844"/>
          </a:xfrm>
          <a:prstGeom prst="rect">
            <a:avLst/>
          </a:prstGeom>
        </p:spPr>
        <p:txBody>
          <a:bodyPr/>
          <a:lstStyle>
            <a:lvl1pPr fontAlgn="base">
              <a:spcBef>
                <a:spcPct val="0"/>
              </a:spcBef>
              <a:spcAft>
                <a:spcPct val="0"/>
              </a:spcAft>
              <a:defRPr>
                <a:latin typeface="Times" pitchFamily="18" charset="0"/>
              </a:defRPr>
            </a:lvl1pPr>
          </a:lstStyle>
          <a:p>
            <a:pPr>
              <a:defRPr/>
            </a:pPr>
            <a:fld id="{3A0EA84C-E810-4514-A55B-87D57967EC18}" type="slidenum">
              <a:rPr lang="de-DE"/>
              <a:pPr>
                <a:defRPr/>
              </a:pPr>
              <a:t>‹#›</a:t>
            </a:fld>
            <a:endParaRPr lang="de-DE"/>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slideLayout" Target="../slideLayouts/slideLayout28.xml"/><Relationship Id="rId21" Type="http://schemas.openxmlformats.org/officeDocument/2006/relationships/image" Target="../media/image12.png"/><Relationship Id="rId34" Type="http://schemas.openxmlformats.org/officeDocument/2006/relationships/image" Target="../media/image25.png"/><Relationship Id="rId7" Type="http://schemas.openxmlformats.org/officeDocument/2006/relationships/slideLayout" Target="../slideLayouts/slideLayout32.xml"/><Relationship Id="rId12" Type="http://schemas.openxmlformats.org/officeDocument/2006/relationships/image" Target="../media/image3.jpeg"/><Relationship Id="rId17" Type="http://schemas.openxmlformats.org/officeDocument/2006/relationships/image" Target="../media/image8.png"/><Relationship Id="rId25" Type="http://schemas.openxmlformats.org/officeDocument/2006/relationships/image" Target="../media/image16.png"/><Relationship Id="rId33" Type="http://schemas.openxmlformats.org/officeDocument/2006/relationships/image" Target="../media/image24.png"/><Relationship Id="rId2" Type="http://schemas.openxmlformats.org/officeDocument/2006/relationships/slideLayout" Target="../slideLayouts/slideLayout27.xml"/><Relationship Id="rId16" Type="http://schemas.openxmlformats.org/officeDocument/2006/relationships/image" Target="../media/image7.png"/><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2.png"/><Relationship Id="rId24" Type="http://schemas.openxmlformats.org/officeDocument/2006/relationships/image" Target="../media/image15.png"/><Relationship Id="rId32" Type="http://schemas.openxmlformats.org/officeDocument/2006/relationships/image" Target="../media/image23.png"/><Relationship Id="rId5" Type="http://schemas.openxmlformats.org/officeDocument/2006/relationships/slideLayout" Target="../slideLayouts/slideLayout30.xml"/><Relationship Id="rId15" Type="http://schemas.openxmlformats.org/officeDocument/2006/relationships/image" Target="../media/image6.png"/><Relationship Id="rId23" Type="http://schemas.openxmlformats.org/officeDocument/2006/relationships/image" Target="../media/image14.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theme" Target="../theme/theme4.xml"/><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png"/><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6.png"/><Relationship Id="rId8"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feld 1"/>
          <p:cNvSpPr txBox="1">
            <a:spLocks noChangeArrowheads="1"/>
          </p:cNvSpPr>
          <p:nvPr userDrawn="1"/>
        </p:nvSpPr>
        <p:spPr bwMode="auto">
          <a:xfrm>
            <a:off x="1" y="4856133"/>
            <a:ext cx="7884367" cy="277000"/>
          </a:xfrm>
          <a:prstGeom prst="rect">
            <a:avLst/>
          </a:prstGeom>
          <a:noFill/>
          <a:ln>
            <a:noFill/>
          </a:ln>
          <a:extLst/>
        </p:spPr>
        <p:txBody>
          <a:bodyPr wrap="square">
            <a:spAutoFit/>
          </a:bodyPr>
          <a:lstStyle>
            <a:lvl1pPr>
              <a:defRPr sz="1400">
                <a:solidFill>
                  <a:schemeClr val="tx1"/>
                </a:solidFill>
                <a:latin typeface="Arial Unicode MS" pitchFamily="34" charset="-128"/>
                <a:cs typeface="Arial" pitchFamily="34" charset="0"/>
              </a:defRPr>
            </a:lvl1pPr>
            <a:lvl2pPr marL="742950" indent="-285750">
              <a:defRPr sz="1400">
                <a:solidFill>
                  <a:schemeClr val="tx1"/>
                </a:solidFill>
                <a:latin typeface="Arial Unicode MS" pitchFamily="34" charset="-128"/>
                <a:cs typeface="Arial" pitchFamily="34" charset="0"/>
              </a:defRPr>
            </a:lvl2pPr>
            <a:lvl3pPr marL="1143000" indent="-228600">
              <a:defRPr sz="1400">
                <a:solidFill>
                  <a:schemeClr val="tx1"/>
                </a:solidFill>
                <a:latin typeface="Arial Unicode MS" pitchFamily="34" charset="-128"/>
                <a:cs typeface="Arial" pitchFamily="34" charset="0"/>
              </a:defRPr>
            </a:lvl3pPr>
            <a:lvl4pPr marL="1600200" indent="-228600">
              <a:defRPr sz="1400">
                <a:solidFill>
                  <a:schemeClr val="tx1"/>
                </a:solidFill>
                <a:latin typeface="Arial Unicode MS" pitchFamily="34" charset="-128"/>
                <a:cs typeface="Arial" pitchFamily="34" charset="0"/>
              </a:defRPr>
            </a:lvl4pPr>
            <a:lvl5pPr marL="2057400" indent="-228600">
              <a:defRPr sz="1400">
                <a:solidFill>
                  <a:schemeClr val="tx1"/>
                </a:solidFill>
                <a:latin typeface="Arial Unicode MS" pitchFamily="34" charset="-128"/>
                <a:cs typeface="Arial" pitchFamily="34" charset="0"/>
              </a:defRPr>
            </a:lvl5pPr>
            <a:lvl6pPr marL="2514600" indent="-228600" fontAlgn="base">
              <a:spcBef>
                <a:spcPct val="0"/>
              </a:spcBef>
              <a:spcAft>
                <a:spcPct val="0"/>
              </a:spcAft>
              <a:defRPr sz="1400">
                <a:solidFill>
                  <a:schemeClr val="tx1"/>
                </a:solidFill>
                <a:latin typeface="Arial Unicode MS" pitchFamily="34" charset="-128"/>
                <a:cs typeface="Arial" pitchFamily="34" charset="0"/>
              </a:defRPr>
            </a:lvl6pPr>
            <a:lvl7pPr marL="2971800" indent="-228600" fontAlgn="base">
              <a:spcBef>
                <a:spcPct val="0"/>
              </a:spcBef>
              <a:spcAft>
                <a:spcPct val="0"/>
              </a:spcAft>
              <a:defRPr sz="1400">
                <a:solidFill>
                  <a:schemeClr val="tx1"/>
                </a:solidFill>
                <a:latin typeface="Arial Unicode MS" pitchFamily="34" charset="-128"/>
                <a:cs typeface="Arial" pitchFamily="34" charset="0"/>
              </a:defRPr>
            </a:lvl7pPr>
            <a:lvl8pPr marL="3429000" indent="-228600" fontAlgn="base">
              <a:spcBef>
                <a:spcPct val="0"/>
              </a:spcBef>
              <a:spcAft>
                <a:spcPct val="0"/>
              </a:spcAft>
              <a:defRPr sz="1400">
                <a:solidFill>
                  <a:schemeClr val="tx1"/>
                </a:solidFill>
                <a:latin typeface="Arial Unicode MS" pitchFamily="34" charset="-128"/>
                <a:cs typeface="Arial" pitchFamily="34" charset="0"/>
              </a:defRPr>
            </a:lvl8pPr>
            <a:lvl9pPr marL="3886200" indent="-228600" fontAlgn="base">
              <a:spcBef>
                <a:spcPct val="0"/>
              </a:spcBef>
              <a:spcAft>
                <a:spcPct val="0"/>
              </a:spcAft>
              <a:defRPr sz="1400">
                <a:solidFill>
                  <a:schemeClr val="tx1"/>
                </a:solidFill>
                <a:latin typeface="Arial Unicode MS" pitchFamily="34" charset="-128"/>
                <a:cs typeface="Arial" pitchFamily="34" charset="0"/>
              </a:defRPr>
            </a:lvl9pPr>
          </a:lstStyle>
          <a:p>
            <a:pPr algn="l" eaLnBrk="0" hangingPunct="0">
              <a:defRPr/>
            </a:pPr>
            <a:r>
              <a:rPr lang="en-US" sz="1200" dirty="0">
                <a:solidFill>
                  <a:schemeClr val="tx1">
                    <a:lumMod val="50000"/>
                    <a:lumOff val="50000"/>
                  </a:schemeClr>
                </a:solidFill>
                <a:latin typeface="Arial" pitchFamily="34" charset="0"/>
                <a:ea typeface="MS PGothic" pitchFamily="34" charset="-128"/>
              </a:rPr>
              <a:t>Advancing MOSAiC Science, Potsdam, 28 May – 1 June</a:t>
            </a:r>
            <a:r>
              <a:rPr lang="en-US" sz="1200" baseline="0" dirty="0">
                <a:solidFill>
                  <a:schemeClr val="tx1">
                    <a:lumMod val="50000"/>
                    <a:lumOff val="50000"/>
                  </a:schemeClr>
                </a:solidFill>
                <a:latin typeface="Arial" pitchFamily="34" charset="0"/>
                <a:ea typeface="MS PGothic" pitchFamily="34" charset="-128"/>
              </a:rPr>
              <a:t> 2018</a:t>
            </a:r>
            <a:endParaRPr lang="en-US" sz="1200" dirty="0">
              <a:solidFill>
                <a:schemeClr val="tx1">
                  <a:lumMod val="50000"/>
                  <a:lumOff val="50000"/>
                </a:schemeClr>
              </a:solidFill>
              <a:latin typeface="Arial" pitchFamily="34" charset="0"/>
              <a:ea typeface="MS PGothic" pitchFamily="34" charset="-128"/>
            </a:endParaRPr>
          </a:p>
        </p:txBody>
      </p:sp>
      <p:sp>
        <p:nvSpPr>
          <p:cNvPr id="4" name="TextBox 3"/>
          <p:cNvSpPr txBox="1"/>
          <p:nvPr userDrawn="1"/>
        </p:nvSpPr>
        <p:spPr>
          <a:xfrm>
            <a:off x="8680426" y="4856117"/>
            <a:ext cx="396262" cy="300082"/>
          </a:xfrm>
          <a:prstGeom prst="rect">
            <a:avLst/>
          </a:prstGeom>
          <a:noFill/>
        </p:spPr>
        <p:txBody>
          <a:bodyPr wrap="none" rtlCol="0">
            <a:spAutoFit/>
          </a:bodyPr>
          <a:lstStyle/>
          <a:p>
            <a:fld id="{EEEBBB52-E1C4-6543-8631-340BFD95A59B}" type="slidenum">
              <a:rPr lang="en-US" sz="1350" smtClean="0">
                <a:solidFill>
                  <a:schemeClr val="tx1">
                    <a:lumMod val="50000"/>
                    <a:lumOff val="50000"/>
                  </a:schemeClr>
                </a:solidFill>
                <a:latin typeface="Arial" pitchFamily="34" charset="0"/>
                <a:cs typeface="Arial" pitchFamily="34" charset="0"/>
              </a:rPr>
              <a:t>‹#›</a:t>
            </a:fld>
            <a:endParaRPr lang="en-US" sz="1350">
              <a:solidFill>
                <a:schemeClr val="tx1">
                  <a:lumMod val="50000"/>
                  <a:lumOff val="50000"/>
                </a:schemeClr>
              </a:solidFill>
              <a:latin typeface="Arial" pitchFamily="34" charset="0"/>
              <a:cs typeface="Arial" pitchFamily="34" charset="0"/>
            </a:endParaRPr>
          </a:p>
        </p:txBody>
      </p:sp>
      <p:cxnSp>
        <p:nvCxnSpPr>
          <p:cNvPr id="12" name="Straight Connector 11"/>
          <p:cNvCxnSpPr/>
          <p:nvPr userDrawn="1"/>
        </p:nvCxnSpPr>
        <p:spPr bwMode="auto">
          <a:xfrm>
            <a:off x="0" y="4840014"/>
            <a:ext cx="9144000"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75" r:id="rId1"/>
    <p:sldLayoutId id="2147483853" r:id="rId2"/>
  </p:sldLayoutIdLst>
  <p:hf hdr="0" ftr="0" dt="0"/>
  <p:txStyles>
    <p:titleStyle>
      <a:lvl1pPr algn="ctr" rtl="0" eaLnBrk="0" fontAlgn="base" hangingPunct="0">
        <a:spcBef>
          <a:spcPct val="0"/>
        </a:spcBef>
        <a:spcAft>
          <a:spcPct val="0"/>
        </a:spcAft>
        <a:defRPr sz="33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3300">
          <a:solidFill>
            <a:schemeClr val="tx2"/>
          </a:solidFill>
          <a:latin typeface="Times" charset="0"/>
          <a:ea typeface="MS PGothic" pitchFamily="34" charset="-128"/>
          <a:cs typeface="ＭＳ Ｐゴシック" charset="-128"/>
        </a:defRPr>
      </a:lvl2pPr>
      <a:lvl3pPr algn="ctr" rtl="0" eaLnBrk="0" fontAlgn="base" hangingPunct="0">
        <a:spcBef>
          <a:spcPct val="0"/>
        </a:spcBef>
        <a:spcAft>
          <a:spcPct val="0"/>
        </a:spcAft>
        <a:defRPr sz="3300">
          <a:solidFill>
            <a:schemeClr val="tx2"/>
          </a:solidFill>
          <a:latin typeface="Times" charset="0"/>
          <a:ea typeface="MS PGothic" pitchFamily="34" charset="-128"/>
          <a:cs typeface="ＭＳ Ｐゴシック" charset="-128"/>
        </a:defRPr>
      </a:lvl3pPr>
      <a:lvl4pPr algn="ctr" rtl="0" eaLnBrk="0" fontAlgn="base" hangingPunct="0">
        <a:spcBef>
          <a:spcPct val="0"/>
        </a:spcBef>
        <a:spcAft>
          <a:spcPct val="0"/>
        </a:spcAft>
        <a:defRPr sz="3300">
          <a:solidFill>
            <a:schemeClr val="tx2"/>
          </a:solidFill>
          <a:latin typeface="Times" charset="0"/>
          <a:ea typeface="MS PGothic" pitchFamily="34" charset="-128"/>
          <a:cs typeface="ＭＳ Ｐゴシック" charset="-128"/>
        </a:defRPr>
      </a:lvl4pPr>
      <a:lvl5pPr algn="ctr" rtl="0" eaLnBrk="0" fontAlgn="base" hangingPunct="0">
        <a:spcBef>
          <a:spcPct val="0"/>
        </a:spcBef>
        <a:spcAft>
          <a:spcPct val="0"/>
        </a:spcAft>
        <a:defRPr sz="3300">
          <a:solidFill>
            <a:schemeClr val="tx2"/>
          </a:solidFill>
          <a:latin typeface="Times" charset="0"/>
          <a:ea typeface="MS PGothic" pitchFamily="34" charset="-128"/>
          <a:cs typeface="ＭＳ Ｐゴシック" charset="-128"/>
        </a:defRPr>
      </a:lvl5pPr>
      <a:lvl6pPr marL="342887" algn="ctr" rtl="0" fontAlgn="base">
        <a:spcBef>
          <a:spcPct val="0"/>
        </a:spcBef>
        <a:spcAft>
          <a:spcPct val="0"/>
        </a:spcAft>
        <a:defRPr sz="3300">
          <a:solidFill>
            <a:schemeClr val="tx2"/>
          </a:solidFill>
          <a:latin typeface="Times" charset="0"/>
        </a:defRPr>
      </a:lvl6pPr>
      <a:lvl7pPr marL="685773" algn="ctr" rtl="0" fontAlgn="base">
        <a:spcBef>
          <a:spcPct val="0"/>
        </a:spcBef>
        <a:spcAft>
          <a:spcPct val="0"/>
        </a:spcAft>
        <a:defRPr sz="3300">
          <a:solidFill>
            <a:schemeClr val="tx2"/>
          </a:solidFill>
          <a:latin typeface="Times" charset="0"/>
        </a:defRPr>
      </a:lvl7pPr>
      <a:lvl8pPr marL="1028659" algn="ctr" rtl="0" fontAlgn="base">
        <a:spcBef>
          <a:spcPct val="0"/>
        </a:spcBef>
        <a:spcAft>
          <a:spcPct val="0"/>
        </a:spcAft>
        <a:defRPr sz="3300">
          <a:solidFill>
            <a:schemeClr val="tx2"/>
          </a:solidFill>
          <a:latin typeface="Times" charset="0"/>
        </a:defRPr>
      </a:lvl8pPr>
      <a:lvl9pPr marL="1371545" algn="ctr" rtl="0" fontAlgn="base">
        <a:spcBef>
          <a:spcPct val="0"/>
        </a:spcBef>
        <a:spcAft>
          <a:spcPct val="0"/>
        </a:spcAft>
        <a:defRPr sz="3300">
          <a:solidFill>
            <a:schemeClr val="tx2"/>
          </a:solidFill>
          <a:latin typeface="Times" charset="0"/>
        </a:defRPr>
      </a:lvl9pPr>
    </p:titleStyle>
    <p:bodyStyle>
      <a:lvl1pPr marL="257165" indent="-257165"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557190" indent="-214304" algn="l" rtl="0" eaLnBrk="0" fontAlgn="base" hangingPunct="0">
        <a:spcBef>
          <a:spcPct val="20000"/>
        </a:spcBef>
        <a:spcAft>
          <a:spcPct val="0"/>
        </a:spcAft>
        <a:buChar char="–"/>
        <a:defRPr sz="2100">
          <a:solidFill>
            <a:schemeClr val="tx1"/>
          </a:solidFill>
          <a:latin typeface="+mn-lt"/>
          <a:ea typeface="MS PGothic" pitchFamily="34" charset="-128"/>
        </a:defRPr>
      </a:lvl2pPr>
      <a:lvl3pPr marL="857216" indent="-171443" algn="l" rtl="0" eaLnBrk="0" fontAlgn="base" hangingPunct="0">
        <a:spcBef>
          <a:spcPct val="20000"/>
        </a:spcBef>
        <a:spcAft>
          <a:spcPct val="0"/>
        </a:spcAft>
        <a:buChar char="•"/>
        <a:defRPr sz="1800">
          <a:solidFill>
            <a:schemeClr val="tx1"/>
          </a:solidFill>
          <a:latin typeface="+mn-lt"/>
          <a:ea typeface="MS PGothic" pitchFamily="34" charset="-128"/>
        </a:defRPr>
      </a:lvl3pPr>
      <a:lvl4pPr marL="1200102" indent="-171443" algn="l" rtl="0" eaLnBrk="0" fontAlgn="base" hangingPunct="0">
        <a:spcBef>
          <a:spcPct val="20000"/>
        </a:spcBef>
        <a:spcAft>
          <a:spcPct val="0"/>
        </a:spcAft>
        <a:buChar char="–"/>
        <a:defRPr sz="1500">
          <a:solidFill>
            <a:schemeClr val="tx1"/>
          </a:solidFill>
          <a:latin typeface="+mn-lt"/>
          <a:ea typeface="MS PGothic" pitchFamily="34" charset="-128"/>
        </a:defRPr>
      </a:lvl4pPr>
      <a:lvl5pPr marL="1542988" indent="-171443" algn="l" rtl="0" eaLnBrk="0" fontAlgn="base" hangingPunct="0">
        <a:spcBef>
          <a:spcPct val="20000"/>
        </a:spcBef>
        <a:spcAft>
          <a:spcPct val="0"/>
        </a:spcAft>
        <a:buChar char="»"/>
        <a:defRPr sz="1500">
          <a:solidFill>
            <a:schemeClr val="tx1"/>
          </a:solidFill>
          <a:latin typeface="+mn-lt"/>
          <a:ea typeface="MS PGothic" pitchFamily="34" charset="-128"/>
        </a:defRPr>
      </a:lvl5pPr>
      <a:lvl6pPr marL="1885874" indent="-171443" algn="l" rtl="0" fontAlgn="base">
        <a:spcBef>
          <a:spcPct val="20000"/>
        </a:spcBef>
        <a:spcAft>
          <a:spcPct val="0"/>
        </a:spcAft>
        <a:buChar char="»"/>
        <a:defRPr sz="1500">
          <a:solidFill>
            <a:schemeClr val="tx1"/>
          </a:solidFill>
          <a:latin typeface="+mn-lt"/>
          <a:ea typeface="ＭＳ Ｐゴシック" charset="-128"/>
        </a:defRPr>
      </a:lvl6pPr>
      <a:lvl7pPr marL="2228761" indent="-171443" algn="l" rtl="0" fontAlgn="base">
        <a:spcBef>
          <a:spcPct val="20000"/>
        </a:spcBef>
        <a:spcAft>
          <a:spcPct val="0"/>
        </a:spcAft>
        <a:buChar char="»"/>
        <a:defRPr sz="1500">
          <a:solidFill>
            <a:schemeClr val="tx1"/>
          </a:solidFill>
          <a:latin typeface="+mn-lt"/>
          <a:ea typeface="ＭＳ Ｐゴシック" charset="-128"/>
        </a:defRPr>
      </a:lvl7pPr>
      <a:lvl8pPr marL="2571647" indent="-171443" algn="l" rtl="0" fontAlgn="base">
        <a:spcBef>
          <a:spcPct val="20000"/>
        </a:spcBef>
        <a:spcAft>
          <a:spcPct val="0"/>
        </a:spcAft>
        <a:buChar char="»"/>
        <a:defRPr sz="1500">
          <a:solidFill>
            <a:schemeClr val="tx1"/>
          </a:solidFill>
          <a:latin typeface="+mn-lt"/>
          <a:ea typeface="ＭＳ Ｐゴシック" charset="-128"/>
        </a:defRPr>
      </a:lvl8pPr>
      <a:lvl9pPr marL="2914533" indent="-171443" algn="l" rtl="0" fontAlgn="base">
        <a:spcBef>
          <a:spcPct val="20000"/>
        </a:spcBef>
        <a:spcAft>
          <a:spcPct val="0"/>
        </a:spcAft>
        <a:buChar char="»"/>
        <a:defRPr sz="1500">
          <a:solidFill>
            <a:schemeClr val="tx1"/>
          </a:solidFill>
          <a:latin typeface="+mn-lt"/>
          <a:ea typeface="ＭＳ Ｐゴシック" charset="-128"/>
        </a:defRPr>
      </a:lvl9pPr>
    </p:bodyStyle>
    <p:otherStyle>
      <a:defPPr>
        <a:defRPr lang="de-DE"/>
      </a:defPPr>
      <a:lvl1pPr marL="0" algn="l" defTabSz="342887" rtl="0" eaLnBrk="1" latinLnBrk="0" hangingPunct="1">
        <a:defRPr sz="1350" kern="1200">
          <a:solidFill>
            <a:schemeClr val="tx1"/>
          </a:solidFill>
          <a:latin typeface="+mn-lt"/>
          <a:ea typeface="+mn-ea"/>
          <a:cs typeface="+mn-cs"/>
        </a:defRPr>
      </a:lvl1pPr>
      <a:lvl2pPr marL="342887" algn="l" defTabSz="342887" rtl="0" eaLnBrk="1" latinLnBrk="0" hangingPunct="1">
        <a:defRPr sz="1350" kern="1200">
          <a:solidFill>
            <a:schemeClr val="tx1"/>
          </a:solidFill>
          <a:latin typeface="+mn-lt"/>
          <a:ea typeface="+mn-ea"/>
          <a:cs typeface="+mn-cs"/>
        </a:defRPr>
      </a:lvl2pPr>
      <a:lvl3pPr marL="685773" algn="l" defTabSz="342887" rtl="0" eaLnBrk="1" latinLnBrk="0" hangingPunct="1">
        <a:defRPr sz="1350" kern="1200">
          <a:solidFill>
            <a:schemeClr val="tx1"/>
          </a:solidFill>
          <a:latin typeface="+mn-lt"/>
          <a:ea typeface="+mn-ea"/>
          <a:cs typeface="+mn-cs"/>
        </a:defRPr>
      </a:lvl3pPr>
      <a:lvl4pPr marL="1028659" algn="l" defTabSz="342887" rtl="0" eaLnBrk="1" latinLnBrk="0" hangingPunct="1">
        <a:defRPr sz="1350" kern="1200">
          <a:solidFill>
            <a:schemeClr val="tx1"/>
          </a:solidFill>
          <a:latin typeface="+mn-lt"/>
          <a:ea typeface="+mn-ea"/>
          <a:cs typeface="+mn-cs"/>
        </a:defRPr>
      </a:lvl4pPr>
      <a:lvl5pPr marL="1371545" algn="l" defTabSz="342887" rtl="0" eaLnBrk="1" latinLnBrk="0" hangingPunct="1">
        <a:defRPr sz="1350" kern="1200">
          <a:solidFill>
            <a:schemeClr val="tx1"/>
          </a:solidFill>
          <a:latin typeface="+mn-lt"/>
          <a:ea typeface="+mn-ea"/>
          <a:cs typeface="+mn-cs"/>
        </a:defRPr>
      </a:lvl5pPr>
      <a:lvl6pPr marL="1714432" algn="l" defTabSz="342887" rtl="0" eaLnBrk="1" latinLnBrk="0" hangingPunct="1">
        <a:defRPr sz="1350" kern="1200">
          <a:solidFill>
            <a:schemeClr val="tx1"/>
          </a:solidFill>
          <a:latin typeface="+mn-lt"/>
          <a:ea typeface="+mn-ea"/>
          <a:cs typeface="+mn-cs"/>
        </a:defRPr>
      </a:lvl6pPr>
      <a:lvl7pPr marL="2057318" algn="l" defTabSz="342887" rtl="0" eaLnBrk="1" latinLnBrk="0" hangingPunct="1">
        <a:defRPr sz="1350" kern="1200">
          <a:solidFill>
            <a:schemeClr val="tx1"/>
          </a:solidFill>
          <a:latin typeface="+mn-lt"/>
          <a:ea typeface="+mn-ea"/>
          <a:cs typeface="+mn-cs"/>
        </a:defRPr>
      </a:lvl7pPr>
      <a:lvl8pPr marL="2400204" algn="l" defTabSz="342887" rtl="0" eaLnBrk="1" latinLnBrk="0" hangingPunct="1">
        <a:defRPr sz="1350" kern="1200">
          <a:solidFill>
            <a:schemeClr val="tx1"/>
          </a:solidFill>
          <a:latin typeface="+mn-lt"/>
          <a:ea typeface="+mn-ea"/>
          <a:cs typeface="+mn-cs"/>
        </a:defRPr>
      </a:lvl8pPr>
      <a:lvl9pPr marL="2743091" algn="l" defTabSz="342887"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sp>
        <p:nvSpPr>
          <p:cNvPr id="4099" name="Textplatzhalt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Textmasterformat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5" name="TextBox 14"/>
          <p:cNvSpPr txBox="1"/>
          <p:nvPr userDrawn="1"/>
        </p:nvSpPr>
        <p:spPr>
          <a:xfrm>
            <a:off x="8680426" y="4856117"/>
            <a:ext cx="396262" cy="300082"/>
          </a:xfrm>
          <a:prstGeom prst="rect">
            <a:avLst/>
          </a:prstGeom>
          <a:noFill/>
        </p:spPr>
        <p:txBody>
          <a:bodyPr wrap="none" rtlCol="0">
            <a:spAutoFit/>
          </a:bodyPr>
          <a:lstStyle/>
          <a:p>
            <a:fld id="{EEEBBB52-E1C4-6543-8631-340BFD95A59B}" type="slidenum">
              <a:rPr lang="en-US" sz="1350" smtClean="0">
                <a:solidFill>
                  <a:schemeClr val="tx1">
                    <a:lumMod val="50000"/>
                    <a:lumOff val="50000"/>
                  </a:schemeClr>
                </a:solidFill>
                <a:latin typeface="Arial" pitchFamily="34" charset="0"/>
                <a:cs typeface="Arial" pitchFamily="34" charset="0"/>
              </a:rPr>
              <a:t>‹#›</a:t>
            </a:fld>
            <a:endParaRPr lang="en-US" sz="1350">
              <a:solidFill>
                <a:schemeClr val="tx1">
                  <a:lumMod val="50000"/>
                  <a:lumOff val="50000"/>
                </a:schemeClr>
              </a:solidFill>
              <a:latin typeface="Arial" pitchFamily="34" charset="0"/>
              <a:cs typeface="Arial" pitchFamily="34" charset="0"/>
            </a:endParaRPr>
          </a:p>
        </p:txBody>
      </p:sp>
      <p:sp>
        <p:nvSpPr>
          <p:cNvPr id="10" name="Textfeld 1"/>
          <p:cNvSpPr txBox="1">
            <a:spLocks noChangeArrowheads="1"/>
          </p:cNvSpPr>
          <p:nvPr userDrawn="1"/>
        </p:nvSpPr>
        <p:spPr bwMode="auto">
          <a:xfrm>
            <a:off x="1979712" y="4856133"/>
            <a:ext cx="5904656" cy="277000"/>
          </a:xfrm>
          <a:prstGeom prst="rect">
            <a:avLst/>
          </a:prstGeom>
          <a:noFill/>
          <a:ln>
            <a:noFill/>
          </a:ln>
          <a:extLst/>
        </p:spPr>
        <p:txBody>
          <a:bodyPr wrap="square">
            <a:spAutoFit/>
          </a:bodyPr>
          <a:lstStyle>
            <a:lvl1pPr>
              <a:defRPr sz="1400">
                <a:solidFill>
                  <a:schemeClr val="tx1"/>
                </a:solidFill>
                <a:latin typeface="Arial Unicode MS" pitchFamily="34" charset="-128"/>
                <a:cs typeface="Arial" pitchFamily="34" charset="0"/>
              </a:defRPr>
            </a:lvl1pPr>
            <a:lvl2pPr marL="742950" indent="-285750">
              <a:defRPr sz="1400">
                <a:solidFill>
                  <a:schemeClr val="tx1"/>
                </a:solidFill>
                <a:latin typeface="Arial Unicode MS" pitchFamily="34" charset="-128"/>
                <a:cs typeface="Arial" pitchFamily="34" charset="0"/>
              </a:defRPr>
            </a:lvl2pPr>
            <a:lvl3pPr marL="1143000" indent="-228600">
              <a:defRPr sz="1400">
                <a:solidFill>
                  <a:schemeClr val="tx1"/>
                </a:solidFill>
                <a:latin typeface="Arial Unicode MS" pitchFamily="34" charset="-128"/>
                <a:cs typeface="Arial" pitchFamily="34" charset="0"/>
              </a:defRPr>
            </a:lvl3pPr>
            <a:lvl4pPr marL="1600200" indent="-228600">
              <a:defRPr sz="1400">
                <a:solidFill>
                  <a:schemeClr val="tx1"/>
                </a:solidFill>
                <a:latin typeface="Arial Unicode MS" pitchFamily="34" charset="-128"/>
                <a:cs typeface="Arial" pitchFamily="34" charset="0"/>
              </a:defRPr>
            </a:lvl4pPr>
            <a:lvl5pPr marL="2057400" indent="-228600">
              <a:defRPr sz="1400">
                <a:solidFill>
                  <a:schemeClr val="tx1"/>
                </a:solidFill>
                <a:latin typeface="Arial Unicode MS" pitchFamily="34" charset="-128"/>
                <a:cs typeface="Arial" pitchFamily="34" charset="0"/>
              </a:defRPr>
            </a:lvl5pPr>
            <a:lvl6pPr marL="2514600" indent="-228600" fontAlgn="base">
              <a:spcBef>
                <a:spcPct val="0"/>
              </a:spcBef>
              <a:spcAft>
                <a:spcPct val="0"/>
              </a:spcAft>
              <a:defRPr sz="1400">
                <a:solidFill>
                  <a:schemeClr val="tx1"/>
                </a:solidFill>
                <a:latin typeface="Arial Unicode MS" pitchFamily="34" charset="-128"/>
                <a:cs typeface="Arial" pitchFamily="34" charset="0"/>
              </a:defRPr>
            </a:lvl6pPr>
            <a:lvl7pPr marL="2971800" indent="-228600" fontAlgn="base">
              <a:spcBef>
                <a:spcPct val="0"/>
              </a:spcBef>
              <a:spcAft>
                <a:spcPct val="0"/>
              </a:spcAft>
              <a:defRPr sz="1400">
                <a:solidFill>
                  <a:schemeClr val="tx1"/>
                </a:solidFill>
                <a:latin typeface="Arial Unicode MS" pitchFamily="34" charset="-128"/>
                <a:cs typeface="Arial" pitchFamily="34" charset="0"/>
              </a:defRPr>
            </a:lvl7pPr>
            <a:lvl8pPr marL="3429000" indent="-228600" fontAlgn="base">
              <a:spcBef>
                <a:spcPct val="0"/>
              </a:spcBef>
              <a:spcAft>
                <a:spcPct val="0"/>
              </a:spcAft>
              <a:defRPr sz="1400">
                <a:solidFill>
                  <a:schemeClr val="tx1"/>
                </a:solidFill>
                <a:latin typeface="Arial Unicode MS" pitchFamily="34" charset="-128"/>
                <a:cs typeface="Arial" pitchFamily="34" charset="0"/>
              </a:defRPr>
            </a:lvl8pPr>
            <a:lvl9pPr marL="3886200" indent="-228600" fontAlgn="base">
              <a:spcBef>
                <a:spcPct val="0"/>
              </a:spcBef>
              <a:spcAft>
                <a:spcPct val="0"/>
              </a:spcAft>
              <a:defRPr sz="1400">
                <a:solidFill>
                  <a:schemeClr val="tx1"/>
                </a:solidFill>
                <a:latin typeface="Arial Unicode MS" pitchFamily="34" charset="-128"/>
                <a:cs typeface="Arial" pitchFamily="34" charset="0"/>
              </a:defRPr>
            </a:lvl9pPr>
          </a:lstStyle>
          <a:p>
            <a:pPr algn="l" eaLnBrk="0" hangingPunct="0">
              <a:defRPr/>
            </a:pPr>
            <a:r>
              <a:rPr lang="en-US" sz="1200" dirty="0">
                <a:solidFill>
                  <a:schemeClr val="tx1">
                    <a:lumMod val="50000"/>
                    <a:lumOff val="50000"/>
                  </a:schemeClr>
                </a:solidFill>
                <a:latin typeface="Arial" pitchFamily="34" charset="0"/>
                <a:ea typeface="MS PGothic" pitchFamily="34" charset="-128"/>
              </a:rPr>
              <a:t>Advancing MOSAiC Science, Potsdam, 28 May – 1 June</a:t>
            </a:r>
            <a:r>
              <a:rPr lang="en-US" sz="1200" baseline="0" dirty="0">
                <a:solidFill>
                  <a:schemeClr val="tx1">
                    <a:lumMod val="50000"/>
                    <a:lumOff val="50000"/>
                  </a:schemeClr>
                </a:solidFill>
                <a:latin typeface="Arial" pitchFamily="34" charset="0"/>
                <a:ea typeface="MS PGothic" pitchFamily="34" charset="-128"/>
              </a:rPr>
              <a:t> 2018</a:t>
            </a:r>
            <a:endParaRPr lang="en-US" sz="1200" dirty="0">
              <a:solidFill>
                <a:schemeClr val="tx1">
                  <a:lumMod val="50000"/>
                  <a:lumOff val="50000"/>
                </a:schemeClr>
              </a:solidFill>
              <a:latin typeface="Arial" pitchFamily="34" charset="0"/>
              <a:ea typeface="MS PGothic" pitchFamily="34" charset="-128"/>
            </a:endParaRPr>
          </a:p>
        </p:txBody>
      </p:sp>
      <p:cxnSp>
        <p:nvCxnSpPr>
          <p:cNvPr id="7" name="Straight Connector 6"/>
          <p:cNvCxnSpPr>
            <a:cxnSpLocks/>
          </p:cNvCxnSpPr>
          <p:nvPr userDrawn="1"/>
        </p:nvCxnSpPr>
        <p:spPr bwMode="auto">
          <a:xfrm flipV="1">
            <a:off x="1832613" y="4840015"/>
            <a:ext cx="7311387" cy="16102"/>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5" name="Picture 4">
            <a:extLst>
              <a:ext uri="{FF2B5EF4-FFF2-40B4-BE49-F238E27FC236}">
                <a16:creationId xmlns:a16="http://schemas.microsoft.com/office/drawing/2014/main" id="{450C1D88-2C9E-FC4B-A355-94944A679D1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6859" y="4443958"/>
            <a:ext cx="1637226" cy="699542"/>
          </a:xfrm>
          <a:prstGeom prst="rect">
            <a:avLst/>
          </a:prstGeom>
        </p:spPr>
      </p:pic>
    </p:spTree>
    <p:extLst>
      <p:ext uri="{BB962C8B-B14F-4D97-AF65-F5344CB8AC3E}">
        <p14:creationId xmlns:p14="http://schemas.microsoft.com/office/powerpoint/2010/main" val="134124910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dt="0"/>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887" algn="ctr" rtl="0" fontAlgn="base">
        <a:spcBef>
          <a:spcPct val="0"/>
        </a:spcBef>
        <a:spcAft>
          <a:spcPct val="0"/>
        </a:spcAft>
        <a:defRPr sz="3300">
          <a:solidFill>
            <a:schemeClr val="tx1"/>
          </a:solidFill>
          <a:latin typeface="Calibri" pitchFamily="34" charset="0"/>
        </a:defRPr>
      </a:lvl6pPr>
      <a:lvl7pPr marL="685773" algn="ctr" rtl="0" fontAlgn="base">
        <a:spcBef>
          <a:spcPct val="0"/>
        </a:spcBef>
        <a:spcAft>
          <a:spcPct val="0"/>
        </a:spcAft>
        <a:defRPr sz="3300">
          <a:solidFill>
            <a:schemeClr val="tx1"/>
          </a:solidFill>
          <a:latin typeface="Calibri" pitchFamily="34" charset="0"/>
        </a:defRPr>
      </a:lvl7pPr>
      <a:lvl8pPr marL="1028659" algn="ctr" rtl="0" fontAlgn="base">
        <a:spcBef>
          <a:spcPct val="0"/>
        </a:spcBef>
        <a:spcAft>
          <a:spcPct val="0"/>
        </a:spcAft>
        <a:defRPr sz="3300">
          <a:solidFill>
            <a:schemeClr val="tx1"/>
          </a:solidFill>
          <a:latin typeface="Calibri" pitchFamily="34" charset="0"/>
        </a:defRPr>
      </a:lvl8pPr>
      <a:lvl9pPr marL="1371545" algn="ctr" rtl="0" fontAlgn="base">
        <a:spcBef>
          <a:spcPct val="0"/>
        </a:spcBef>
        <a:spcAft>
          <a:spcPct val="0"/>
        </a:spcAft>
        <a:defRPr sz="3300">
          <a:solidFill>
            <a:schemeClr val="tx1"/>
          </a:solidFill>
          <a:latin typeface="Calibri" pitchFamily="34" charset="0"/>
        </a:defRPr>
      </a:lvl9pPr>
    </p:titleStyle>
    <p:bodyStyle>
      <a:lvl1pPr marL="257165" indent="-257165" algn="l" rtl="0" fontAlgn="base">
        <a:spcBef>
          <a:spcPct val="20000"/>
        </a:spcBef>
        <a:spcAft>
          <a:spcPct val="0"/>
        </a:spcAft>
        <a:buFont typeface="Arial" pitchFamily="34" charset="0"/>
        <a:buChar char="•"/>
        <a:defRPr sz="2400" kern="1200">
          <a:solidFill>
            <a:srgbClr val="3267B0"/>
          </a:solidFill>
          <a:latin typeface="+mn-lt"/>
          <a:ea typeface="+mn-ea"/>
          <a:cs typeface="+mn-cs"/>
        </a:defRPr>
      </a:lvl1pPr>
      <a:lvl2pPr marL="557190" indent="-214304" algn="l" rtl="0" fontAlgn="base">
        <a:spcBef>
          <a:spcPct val="20000"/>
        </a:spcBef>
        <a:spcAft>
          <a:spcPct val="0"/>
        </a:spcAft>
        <a:buFont typeface="Arial" pitchFamily="34" charset="0"/>
        <a:buChar char="–"/>
        <a:defRPr sz="2100" kern="1200">
          <a:solidFill>
            <a:srgbClr val="3267B0"/>
          </a:solidFill>
          <a:latin typeface="+mn-lt"/>
          <a:ea typeface="+mn-ea"/>
          <a:cs typeface="+mn-cs"/>
        </a:defRPr>
      </a:lvl2pPr>
      <a:lvl3pPr marL="857216" indent="-171443" algn="l" rtl="0" fontAlgn="base">
        <a:spcBef>
          <a:spcPct val="20000"/>
        </a:spcBef>
        <a:spcAft>
          <a:spcPct val="0"/>
        </a:spcAft>
        <a:buFont typeface="Arial" pitchFamily="34" charset="0"/>
        <a:buChar char="•"/>
        <a:defRPr sz="1800" kern="1200">
          <a:solidFill>
            <a:srgbClr val="3267B0"/>
          </a:solidFill>
          <a:latin typeface="+mn-lt"/>
          <a:ea typeface="+mn-ea"/>
          <a:cs typeface="+mn-cs"/>
        </a:defRPr>
      </a:lvl3pPr>
      <a:lvl4pPr marL="1200102" indent="-171443" algn="l" rtl="0" fontAlgn="base">
        <a:spcBef>
          <a:spcPct val="20000"/>
        </a:spcBef>
        <a:spcAft>
          <a:spcPct val="0"/>
        </a:spcAft>
        <a:buFont typeface="Arial" pitchFamily="34" charset="0"/>
        <a:buChar char="–"/>
        <a:defRPr sz="1500" kern="1200">
          <a:solidFill>
            <a:srgbClr val="3267B0"/>
          </a:solidFill>
          <a:latin typeface="+mn-lt"/>
          <a:ea typeface="+mn-ea"/>
          <a:cs typeface="+mn-cs"/>
        </a:defRPr>
      </a:lvl4pPr>
      <a:lvl5pPr marL="1542988" indent="-171443" algn="l" rtl="0" fontAlgn="base">
        <a:spcBef>
          <a:spcPct val="20000"/>
        </a:spcBef>
        <a:spcAft>
          <a:spcPct val="0"/>
        </a:spcAft>
        <a:buFont typeface="Arial" pitchFamily="34" charset="0"/>
        <a:buChar char="»"/>
        <a:defRPr sz="1500" kern="1200">
          <a:solidFill>
            <a:srgbClr val="3267B0"/>
          </a:solidFill>
          <a:latin typeface="+mn-lt"/>
          <a:ea typeface="+mn-ea"/>
          <a:cs typeface="+mn-cs"/>
        </a:defRPr>
      </a:lvl5pPr>
      <a:lvl6pPr marL="1885874"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773" rtl="0" eaLnBrk="1" latinLnBrk="0" hangingPunct="1">
        <a:defRPr sz="1350" kern="1200">
          <a:solidFill>
            <a:schemeClr val="tx1"/>
          </a:solidFill>
          <a:latin typeface="+mn-lt"/>
          <a:ea typeface="+mn-ea"/>
          <a:cs typeface="+mn-cs"/>
        </a:defRPr>
      </a:lvl1pPr>
      <a:lvl2pPr marL="342887"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2"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1" algn="l" defTabSz="68577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4099" name="Textplatzhalt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dirty="0"/>
              <a:t>Textmasterformat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5" name="TextBox 14"/>
          <p:cNvSpPr txBox="1"/>
          <p:nvPr userDrawn="1"/>
        </p:nvSpPr>
        <p:spPr>
          <a:xfrm>
            <a:off x="8680426" y="4856117"/>
            <a:ext cx="396262" cy="300082"/>
          </a:xfrm>
          <a:prstGeom prst="rect">
            <a:avLst/>
          </a:prstGeom>
          <a:noFill/>
        </p:spPr>
        <p:txBody>
          <a:bodyPr wrap="none" rtlCol="0">
            <a:spAutoFit/>
          </a:bodyPr>
          <a:lstStyle/>
          <a:p>
            <a:fld id="{EEEBBB52-E1C4-6543-8631-340BFD95A59B}" type="slidenum">
              <a:rPr lang="en-US" sz="1350" smtClean="0">
                <a:solidFill>
                  <a:schemeClr val="tx1">
                    <a:lumMod val="50000"/>
                    <a:lumOff val="50000"/>
                  </a:schemeClr>
                </a:solidFill>
                <a:latin typeface="Arial" pitchFamily="34" charset="0"/>
                <a:cs typeface="Arial" pitchFamily="34" charset="0"/>
              </a:rPr>
              <a:t>‹#›</a:t>
            </a:fld>
            <a:endParaRPr lang="en-US" sz="1350">
              <a:solidFill>
                <a:schemeClr val="tx1">
                  <a:lumMod val="50000"/>
                  <a:lumOff val="50000"/>
                </a:schemeClr>
              </a:solidFill>
              <a:latin typeface="Arial" pitchFamily="34" charset="0"/>
              <a:cs typeface="Arial" pitchFamily="34" charset="0"/>
            </a:endParaRPr>
          </a:p>
        </p:txBody>
      </p:sp>
      <p:sp>
        <p:nvSpPr>
          <p:cNvPr id="10" name="Textfeld 1"/>
          <p:cNvSpPr txBox="1">
            <a:spLocks noChangeArrowheads="1"/>
          </p:cNvSpPr>
          <p:nvPr userDrawn="1"/>
        </p:nvSpPr>
        <p:spPr bwMode="auto">
          <a:xfrm>
            <a:off x="1907704" y="4856133"/>
            <a:ext cx="5976664" cy="277000"/>
          </a:xfrm>
          <a:prstGeom prst="rect">
            <a:avLst/>
          </a:prstGeom>
          <a:noFill/>
          <a:ln>
            <a:noFill/>
          </a:ln>
          <a:extLst/>
        </p:spPr>
        <p:txBody>
          <a:bodyPr wrap="square">
            <a:spAutoFit/>
          </a:bodyPr>
          <a:lstStyle>
            <a:lvl1pPr>
              <a:defRPr sz="1400">
                <a:solidFill>
                  <a:schemeClr val="tx1"/>
                </a:solidFill>
                <a:latin typeface="Arial Unicode MS" pitchFamily="34" charset="-128"/>
                <a:cs typeface="Arial" pitchFamily="34" charset="0"/>
              </a:defRPr>
            </a:lvl1pPr>
            <a:lvl2pPr marL="742950" indent="-285750">
              <a:defRPr sz="1400">
                <a:solidFill>
                  <a:schemeClr val="tx1"/>
                </a:solidFill>
                <a:latin typeface="Arial Unicode MS" pitchFamily="34" charset="-128"/>
                <a:cs typeface="Arial" pitchFamily="34" charset="0"/>
              </a:defRPr>
            </a:lvl2pPr>
            <a:lvl3pPr marL="1143000" indent="-228600">
              <a:defRPr sz="1400">
                <a:solidFill>
                  <a:schemeClr val="tx1"/>
                </a:solidFill>
                <a:latin typeface="Arial Unicode MS" pitchFamily="34" charset="-128"/>
                <a:cs typeface="Arial" pitchFamily="34" charset="0"/>
              </a:defRPr>
            </a:lvl3pPr>
            <a:lvl4pPr marL="1600200" indent="-228600">
              <a:defRPr sz="1400">
                <a:solidFill>
                  <a:schemeClr val="tx1"/>
                </a:solidFill>
                <a:latin typeface="Arial Unicode MS" pitchFamily="34" charset="-128"/>
                <a:cs typeface="Arial" pitchFamily="34" charset="0"/>
              </a:defRPr>
            </a:lvl4pPr>
            <a:lvl5pPr marL="2057400" indent="-228600">
              <a:defRPr sz="1400">
                <a:solidFill>
                  <a:schemeClr val="tx1"/>
                </a:solidFill>
                <a:latin typeface="Arial Unicode MS" pitchFamily="34" charset="-128"/>
                <a:cs typeface="Arial" pitchFamily="34" charset="0"/>
              </a:defRPr>
            </a:lvl5pPr>
            <a:lvl6pPr marL="2514600" indent="-228600" fontAlgn="base">
              <a:spcBef>
                <a:spcPct val="0"/>
              </a:spcBef>
              <a:spcAft>
                <a:spcPct val="0"/>
              </a:spcAft>
              <a:defRPr sz="1400">
                <a:solidFill>
                  <a:schemeClr val="tx1"/>
                </a:solidFill>
                <a:latin typeface="Arial Unicode MS" pitchFamily="34" charset="-128"/>
                <a:cs typeface="Arial" pitchFamily="34" charset="0"/>
              </a:defRPr>
            </a:lvl6pPr>
            <a:lvl7pPr marL="2971800" indent="-228600" fontAlgn="base">
              <a:spcBef>
                <a:spcPct val="0"/>
              </a:spcBef>
              <a:spcAft>
                <a:spcPct val="0"/>
              </a:spcAft>
              <a:defRPr sz="1400">
                <a:solidFill>
                  <a:schemeClr val="tx1"/>
                </a:solidFill>
                <a:latin typeface="Arial Unicode MS" pitchFamily="34" charset="-128"/>
                <a:cs typeface="Arial" pitchFamily="34" charset="0"/>
              </a:defRPr>
            </a:lvl7pPr>
            <a:lvl8pPr marL="3429000" indent="-228600" fontAlgn="base">
              <a:spcBef>
                <a:spcPct val="0"/>
              </a:spcBef>
              <a:spcAft>
                <a:spcPct val="0"/>
              </a:spcAft>
              <a:defRPr sz="1400">
                <a:solidFill>
                  <a:schemeClr val="tx1"/>
                </a:solidFill>
                <a:latin typeface="Arial Unicode MS" pitchFamily="34" charset="-128"/>
                <a:cs typeface="Arial" pitchFamily="34" charset="0"/>
              </a:defRPr>
            </a:lvl8pPr>
            <a:lvl9pPr marL="3886200" indent="-228600" fontAlgn="base">
              <a:spcBef>
                <a:spcPct val="0"/>
              </a:spcBef>
              <a:spcAft>
                <a:spcPct val="0"/>
              </a:spcAft>
              <a:defRPr sz="1400">
                <a:solidFill>
                  <a:schemeClr val="tx1"/>
                </a:solidFill>
                <a:latin typeface="Arial Unicode MS" pitchFamily="34" charset="-128"/>
                <a:cs typeface="Arial" pitchFamily="34" charset="0"/>
              </a:defRPr>
            </a:lvl9pPr>
          </a:lstStyle>
          <a:p>
            <a:pPr algn="l" eaLnBrk="0" hangingPunct="0">
              <a:defRPr/>
            </a:pPr>
            <a:r>
              <a:rPr lang="en-US" sz="1200" dirty="0">
                <a:solidFill>
                  <a:schemeClr val="tx1">
                    <a:lumMod val="50000"/>
                    <a:lumOff val="50000"/>
                  </a:schemeClr>
                </a:solidFill>
                <a:latin typeface="Arial" pitchFamily="34" charset="0"/>
                <a:ea typeface="MS PGothic" pitchFamily="34" charset="-128"/>
              </a:rPr>
              <a:t>Advancing MOSAiC Science, Potsdam, 28 May – 1 June</a:t>
            </a:r>
            <a:r>
              <a:rPr lang="en-US" sz="1200" baseline="0" dirty="0">
                <a:solidFill>
                  <a:schemeClr val="tx1">
                    <a:lumMod val="50000"/>
                    <a:lumOff val="50000"/>
                  </a:schemeClr>
                </a:solidFill>
                <a:latin typeface="Arial" pitchFamily="34" charset="0"/>
                <a:ea typeface="MS PGothic" pitchFamily="34" charset="-128"/>
              </a:rPr>
              <a:t> 2018</a:t>
            </a:r>
            <a:endParaRPr lang="en-US" sz="1200" dirty="0">
              <a:solidFill>
                <a:schemeClr val="tx1">
                  <a:lumMod val="50000"/>
                  <a:lumOff val="50000"/>
                </a:schemeClr>
              </a:solidFill>
              <a:latin typeface="Arial" pitchFamily="34" charset="0"/>
              <a:ea typeface="MS PGothic" pitchFamily="34" charset="-128"/>
            </a:endParaRPr>
          </a:p>
        </p:txBody>
      </p:sp>
      <p:cxnSp>
        <p:nvCxnSpPr>
          <p:cNvPr id="11" name="Elbow Connector 10"/>
          <p:cNvCxnSpPr>
            <a:cxnSpLocks/>
          </p:cNvCxnSpPr>
          <p:nvPr userDrawn="1"/>
        </p:nvCxnSpPr>
        <p:spPr bwMode="auto">
          <a:xfrm flipV="1">
            <a:off x="1763688" y="4620280"/>
            <a:ext cx="7380312" cy="235837"/>
          </a:xfrm>
          <a:prstGeom prst="bentConnector3">
            <a:avLst>
              <a:gd name="adj1" fmla="val 68074"/>
            </a:avLst>
          </a:prstGeom>
          <a:solidFill>
            <a:schemeClr val="accent1"/>
          </a:solidFill>
          <a:ln w="9525" cap="flat" cmpd="sng" algn="ctr">
            <a:solidFill>
              <a:schemeClr val="tx1"/>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39239424-2116-9740-8A1A-7E14E021A5B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6859" y="4443958"/>
            <a:ext cx="1637226" cy="699542"/>
          </a:xfrm>
          <a:prstGeom prst="rect">
            <a:avLst/>
          </a:prstGeom>
        </p:spPr>
      </p:pic>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913" r:id="rId12"/>
  </p:sldLayoutIdLst>
  <p:hf hdr="0" ftr="0" dt="0"/>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887" algn="ctr" rtl="0" fontAlgn="base">
        <a:spcBef>
          <a:spcPct val="0"/>
        </a:spcBef>
        <a:spcAft>
          <a:spcPct val="0"/>
        </a:spcAft>
        <a:defRPr sz="3300">
          <a:solidFill>
            <a:schemeClr val="tx1"/>
          </a:solidFill>
          <a:latin typeface="Calibri" pitchFamily="34" charset="0"/>
        </a:defRPr>
      </a:lvl6pPr>
      <a:lvl7pPr marL="685773" algn="ctr" rtl="0" fontAlgn="base">
        <a:spcBef>
          <a:spcPct val="0"/>
        </a:spcBef>
        <a:spcAft>
          <a:spcPct val="0"/>
        </a:spcAft>
        <a:defRPr sz="3300">
          <a:solidFill>
            <a:schemeClr val="tx1"/>
          </a:solidFill>
          <a:latin typeface="Calibri" pitchFamily="34" charset="0"/>
        </a:defRPr>
      </a:lvl7pPr>
      <a:lvl8pPr marL="1028659" algn="ctr" rtl="0" fontAlgn="base">
        <a:spcBef>
          <a:spcPct val="0"/>
        </a:spcBef>
        <a:spcAft>
          <a:spcPct val="0"/>
        </a:spcAft>
        <a:defRPr sz="3300">
          <a:solidFill>
            <a:schemeClr val="tx1"/>
          </a:solidFill>
          <a:latin typeface="Calibri" pitchFamily="34" charset="0"/>
        </a:defRPr>
      </a:lvl8pPr>
      <a:lvl9pPr marL="1371545" algn="ctr" rtl="0" fontAlgn="base">
        <a:spcBef>
          <a:spcPct val="0"/>
        </a:spcBef>
        <a:spcAft>
          <a:spcPct val="0"/>
        </a:spcAft>
        <a:defRPr sz="3300">
          <a:solidFill>
            <a:schemeClr val="tx1"/>
          </a:solidFill>
          <a:latin typeface="Calibri" pitchFamily="34" charset="0"/>
        </a:defRPr>
      </a:lvl9pPr>
    </p:titleStyle>
    <p:bodyStyle>
      <a:lvl1pPr marL="257165" indent="-257165" algn="l" rtl="0" fontAlgn="base">
        <a:spcBef>
          <a:spcPct val="20000"/>
        </a:spcBef>
        <a:spcAft>
          <a:spcPct val="0"/>
        </a:spcAft>
        <a:buFont typeface="Arial" pitchFamily="34" charset="0"/>
        <a:buChar char="•"/>
        <a:defRPr sz="2400" kern="1200">
          <a:solidFill>
            <a:srgbClr val="3267B0"/>
          </a:solidFill>
          <a:latin typeface="+mn-lt"/>
          <a:ea typeface="+mn-ea"/>
          <a:cs typeface="+mn-cs"/>
        </a:defRPr>
      </a:lvl1pPr>
      <a:lvl2pPr marL="557190" indent="-214304" algn="l" rtl="0" fontAlgn="base">
        <a:spcBef>
          <a:spcPct val="20000"/>
        </a:spcBef>
        <a:spcAft>
          <a:spcPct val="0"/>
        </a:spcAft>
        <a:buFont typeface="Arial" pitchFamily="34" charset="0"/>
        <a:buChar char="–"/>
        <a:defRPr sz="2100" kern="1200">
          <a:solidFill>
            <a:srgbClr val="3267B0"/>
          </a:solidFill>
          <a:latin typeface="+mn-lt"/>
          <a:ea typeface="+mn-ea"/>
          <a:cs typeface="+mn-cs"/>
        </a:defRPr>
      </a:lvl2pPr>
      <a:lvl3pPr marL="857216" indent="-171443" algn="l" rtl="0" fontAlgn="base">
        <a:spcBef>
          <a:spcPct val="20000"/>
        </a:spcBef>
        <a:spcAft>
          <a:spcPct val="0"/>
        </a:spcAft>
        <a:buFont typeface="Arial" pitchFamily="34" charset="0"/>
        <a:buChar char="•"/>
        <a:defRPr sz="1800" kern="1200">
          <a:solidFill>
            <a:srgbClr val="3267B0"/>
          </a:solidFill>
          <a:latin typeface="+mn-lt"/>
          <a:ea typeface="+mn-ea"/>
          <a:cs typeface="+mn-cs"/>
        </a:defRPr>
      </a:lvl3pPr>
      <a:lvl4pPr marL="1200102" indent="-171443" algn="l" rtl="0" fontAlgn="base">
        <a:spcBef>
          <a:spcPct val="20000"/>
        </a:spcBef>
        <a:spcAft>
          <a:spcPct val="0"/>
        </a:spcAft>
        <a:buFont typeface="Arial" pitchFamily="34" charset="0"/>
        <a:buChar char="–"/>
        <a:defRPr sz="1500" kern="1200">
          <a:solidFill>
            <a:srgbClr val="3267B0"/>
          </a:solidFill>
          <a:latin typeface="+mn-lt"/>
          <a:ea typeface="+mn-ea"/>
          <a:cs typeface="+mn-cs"/>
        </a:defRPr>
      </a:lvl4pPr>
      <a:lvl5pPr marL="1542988" indent="-171443" algn="l" rtl="0" fontAlgn="base">
        <a:spcBef>
          <a:spcPct val="20000"/>
        </a:spcBef>
        <a:spcAft>
          <a:spcPct val="0"/>
        </a:spcAft>
        <a:buFont typeface="Arial" pitchFamily="34" charset="0"/>
        <a:buChar char="»"/>
        <a:defRPr sz="1500" kern="1200">
          <a:solidFill>
            <a:srgbClr val="3267B0"/>
          </a:solidFill>
          <a:latin typeface="+mn-lt"/>
          <a:ea typeface="+mn-ea"/>
          <a:cs typeface="+mn-cs"/>
        </a:defRPr>
      </a:lvl5pPr>
      <a:lvl6pPr marL="1885874"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773" rtl="0" eaLnBrk="1" latinLnBrk="0" hangingPunct="1">
        <a:defRPr sz="1350" kern="1200">
          <a:solidFill>
            <a:schemeClr val="tx1"/>
          </a:solidFill>
          <a:latin typeface="+mn-lt"/>
          <a:ea typeface="+mn-ea"/>
          <a:cs typeface="+mn-cs"/>
        </a:defRPr>
      </a:lvl1pPr>
      <a:lvl2pPr marL="342887"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2"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1" algn="l" defTabSz="68577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a:solidFill>
                <a:srgbClr val="000000"/>
              </a:solidFill>
              <a:latin typeface="Verdana" pitchFamily="34" charset="0"/>
              <a:ea typeface=""/>
            </a:endParaRPr>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userDrawn="1"/>
        </p:nvPicPr>
        <p:blipFill rotWithShape="1">
          <a:blip r:embed="rId11" cstate="email">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80702"/>
            <a:ext cx="201914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spcBef>
                <a:spcPct val="50000"/>
              </a:spcBef>
            </a:pPr>
            <a:r>
              <a:rPr lang="en-US" sz="800">
                <a:solidFill>
                  <a:srgbClr val="000000">
                    <a:lumMod val="75000"/>
                    <a:lumOff val="25000"/>
                  </a:srgbClr>
                </a:solidFill>
                <a:latin typeface="Verdana" pitchFamily="34" charset="0"/>
                <a:ea typeface=""/>
              </a:rPr>
              <a:t>ESA UNCLASSIFIED - For Official Use</a:t>
            </a:r>
            <a:endParaRPr lang="en-GB" sz="800">
              <a:solidFill>
                <a:srgbClr val="000000">
                  <a:lumMod val="75000"/>
                  <a:lumOff val="25000"/>
                </a:srgbClr>
              </a:solidFill>
              <a:latin typeface="Verdana" pitchFamily="34" charset="0"/>
              <a:ea typeface=""/>
            </a:endParaRPr>
          </a:p>
        </p:txBody>
      </p:sp>
      <p:sp>
        <p:nvSpPr>
          <p:cNvPr id="39" name="Text Box 34"/>
          <p:cNvSpPr txBox="1">
            <a:spLocks noChangeAspect="1" noChangeArrowheads="1"/>
          </p:cNvSpPr>
          <p:nvPr userDrawn="1"/>
        </p:nvSpPr>
        <p:spPr bwMode="auto">
          <a:xfrm>
            <a:off x="6393368" y="4580702"/>
            <a:ext cx="260744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rgbClr val="4D4F53"/>
                </a:solidFill>
                <a:latin typeface="Verdana" pitchFamily="34" charset="0"/>
                <a:ea typeface=""/>
              </a:rPr>
              <a:t>Tania Gil Duarte Casal | 03/10/2017 | Slide  </a:t>
            </a:r>
            <a:fld id="{ECBE5FB3-DA0B-4189-946E-81AB867F4D5A}" type="slidenum">
              <a:rPr lang="en-GB" sz="800" noProof="1" smtClean="0">
                <a:solidFill>
                  <a:srgbClr val="4D4F53"/>
                </a:solidFill>
                <a:latin typeface="Verdana" pitchFamily="34" charset="0"/>
                <a:ea typeface=""/>
              </a:rPr>
              <a:pPr algn="r">
                <a:spcBef>
                  <a:spcPct val="50000"/>
                </a:spcBef>
              </a:pPr>
              <a:t>‹#›</a:t>
            </a:fld>
            <a:endParaRPr lang="en-GB" sz="800" noProof="1">
              <a:solidFill>
                <a:srgbClr val="4D4F53"/>
              </a:solidFill>
              <a:latin typeface="Verdana" pitchFamily="34" charset="0"/>
              <a:ea typeface=""/>
            </a:endParaRPr>
          </a:p>
        </p:txBody>
      </p:sp>
      <p:grpSp>
        <p:nvGrpSpPr>
          <p:cNvPr id="65" name="Group 64"/>
          <p:cNvGrpSpPr/>
          <p:nvPr userDrawn="1"/>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8952897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05C8AD-824B-1C4E-A8CD-B70355F3368D}" type="datetimeFigureOut">
              <a:rPr lang="en-US" smtClean="0"/>
              <a:t>5/23/18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BC9F103-14B9-9041-93F2-549357ABA739}" type="slidenum">
              <a:rPr lang="en-US" smtClean="0"/>
              <a:t>‹#›</a:t>
            </a:fld>
            <a:endParaRPr lang="en-US"/>
          </a:p>
        </p:txBody>
      </p:sp>
    </p:spTree>
    <p:extLst>
      <p:ext uri="{BB962C8B-B14F-4D97-AF65-F5344CB8AC3E}">
        <p14:creationId xmlns:p14="http://schemas.microsoft.com/office/powerpoint/2010/main" val="378844426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5.png"/><Relationship Id="rId3" Type="http://schemas.microsoft.com/office/2007/relationships/hdphoto" Target="../media/hdphoto2.wdp"/><Relationship Id="rId7" Type="http://schemas.openxmlformats.org/officeDocument/2006/relationships/image" Target="../media/image62.png"/><Relationship Id="rId12" Type="http://schemas.microsoft.com/office/2007/relationships/hdphoto" Target="../media/hdphoto6.wdp"/><Relationship Id="rId2" Type="http://schemas.openxmlformats.org/officeDocument/2006/relationships/image" Target="../media/image60.jpeg"/><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hyperlink" Target="http://www.cases.quebec-ocean.ulaval.ca/gal_equi.asp" TargetMode="External"/><Relationship Id="rId11" Type="http://schemas.openxmlformats.org/officeDocument/2006/relationships/image" Target="../media/image64.jpeg"/><Relationship Id="rId5" Type="http://schemas.microsoft.com/office/2007/relationships/hdphoto" Target="../media/hdphoto3.wdp"/><Relationship Id="rId15" Type="http://schemas.openxmlformats.org/officeDocument/2006/relationships/image" Target="../media/image67.jpeg"/><Relationship Id="rId10" Type="http://schemas.microsoft.com/office/2007/relationships/hdphoto" Target="../media/hdphoto5.wdp"/><Relationship Id="rId4" Type="http://schemas.openxmlformats.org/officeDocument/2006/relationships/image" Target="../media/image61.jpeg"/><Relationship Id="rId9" Type="http://schemas.openxmlformats.org/officeDocument/2006/relationships/image" Target="../media/image63.jpeg"/><Relationship Id="rId1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72.emf"/></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5.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7.png"/><Relationship Id="rId7" Type="http://schemas.openxmlformats.org/officeDocument/2006/relationships/image" Target="../media/image109.emf"/><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108.emf"/><Relationship Id="rId5" Type="http://schemas.openxmlformats.org/officeDocument/2006/relationships/image" Target="../media/image106.wmf"/><Relationship Id="rId10" Type="http://schemas.openxmlformats.org/officeDocument/2006/relationships/image" Target="../media/image112.jpeg"/><Relationship Id="rId4" Type="http://schemas.openxmlformats.org/officeDocument/2006/relationships/oleObject" Target="../embeddings/oleObject1.bin"/><Relationship Id="rId9" Type="http://schemas.openxmlformats.org/officeDocument/2006/relationships/image" Target="../media/image11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7.jpeg"/><Relationship Id="rId5" Type="http://schemas.microsoft.com/office/2007/relationships/hdphoto" Target="../media/hdphoto1.wdp"/><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5" Type="http://schemas.openxmlformats.org/officeDocument/2006/relationships/image" Target="../media/image48.jpe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8520" y="2165194"/>
            <a:ext cx="6988905" cy="1600438"/>
          </a:xfrm>
          <a:prstGeom prst="rect">
            <a:avLst/>
          </a:prstGeom>
          <a:noFill/>
          <a:ln>
            <a:noFill/>
          </a:ln>
        </p:spPr>
        <p:txBody>
          <a:bodyPr wrap="square" rtlCol="0">
            <a:spAutoFit/>
          </a:bodyPr>
          <a:lstStyle/>
          <a:p>
            <a:pPr algn="ctr"/>
            <a:r>
              <a:rPr lang="en-US" sz="3600" dirty="0">
                <a:solidFill>
                  <a:srgbClr val="3267B0"/>
                </a:solidFill>
                <a:latin typeface="Corbel" panose="020B0503020204020204" pitchFamily="34" charset="0"/>
                <a:ea typeface="+mn-ea"/>
                <a:cs typeface="Arial" pitchFamily="34" charset="0"/>
              </a:rPr>
              <a:t>Satellite Remote Sensing Work</a:t>
            </a:r>
          </a:p>
          <a:p>
            <a:pPr algn="ctr">
              <a:spcBef>
                <a:spcPts val="1800"/>
              </a:spcBef>
            </a:pPr>
            <a:r>
              <a:rPr lang="en-US" sz="2100" dirty="0">
                <a:solidFill>
                  <a:srgbClr val="3267B0"/>
                </a:solidFill>
                <a:latin typeface="Corbel" panose="020B0503020204020204" pitchFamily="34" charset="0"/>
                <a:ea typeface="+mn-ea"/>
                <a:cs typeface="Arial" pitchFamily="34" charset="0"/>
              </a:rPr>
              <a:t>The International MOSAiC Consortium</a:t>
            </a:r>
          </a:p>
          <a:p>
            <a:pPr algn="ctr">
              <a:spcBef>
                <a:spcPts val="600"/>
              </a:spcBef>
            </a:pPr>
            <a:r>
              <a:rPr lang="en-US" sz="2100" dirty="0">
                <a:solidFill>
                  <a:srgbClr val="3267B0"/>
                </a:solidFill>
                <a:latin typeface="Corbel" panose="020B0503020204020204" pitchFamily="34" charset="0"/>
                <a:ea typeface="+mn-ea"/>
                <a:cs typeface="Arial" pitchFamily="34" charset="0"/>
              </a:rPr>
              <a:t>Presented by Gunnar Spreen</a:t>
            </a:r>
          </a:p>
        </p:txBody>
      </p:sp>
      <p:pic>
        <p:nvPicPr>
          <p:cNvPr id="8" name="Picture 2" descr="C:\Data\Experiments\MOSAiC\Website\IASC_logo_CMY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504" y="3795886"/>
            <a:ext cx="648933" cy="95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55976" y="3095187"/>
            <a:ext cx="4788025" cy="2048315"/>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66965">
            <a:off x="6860183" y="2089076"/>
            <a:ext cx="1816236" cy="896153"/>
          </a:xfrm>
          <a:prstGeom prst="rect">
            <a:avLst/>
          </a:prstGeom>
        </p:spPr>
      </p:pic>
      <p:pic>
        <p:nvPicPr>
          <p:cNvPr id="4" name="Picture 3">
            <a:extLst>
              <a:ext uri="{FF2B5EF4-FFF2-40B4-BE49-F238E27FC236}">
                <a16:creationId xmlns:a16="http://schemas.microsoft.com/office/drawing/2014/main" id="{263AFE08-5048-E346-AC0C-6FD2697F5D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1800" y="180076"/>
            <a:ext cx="3751022" cy="1388737"/>
          </a:xfrm>
          <a:prstGeom prst="rect">
            <a:avLst/>
          </a:prstGeom>
        </p:spPr>
      </p:pic>
    </p:spTree>
    <p:extLst>
      <p:ext uri="{BB962C8B-B14F-4D97-AF65-F5344CB8AC3E}">
        <p14:creationId xmlns:p14="http://schemas.microsoft.com/office/powerpoint/2010/main" val="30471652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1330658"/>
            <a:ext cx="3255219" cy="3257316"/>
          </a:xfrm>
          <a:prstGeom prst="rect">
            <a:avLst/>
          </a:prstGeom>
        </p:spPr>
      </p:pic>
      <p:sp>
        <p:nvSpPr>
          <p:cNvPr id="2" name="Title 1"/>
          <p:cNvSpPr>
            <a:spLocks noGrp="1"/>
          </p:cNvSpPr>
          <p:nvPr>
            <p:ph type="title"/>
          </p:nvPr>
        </p:nvSpPr>
        <p:spPr>
          <a:xfrm>
            <a:off x="1485900" y="0"/>
            <a:ext cx="6172200" cy="627534"/>
          </a:xfrm>
        </p:spPr>
        <p:txBody>
          <a:bodyPr/>
          <a:lstStyle/>
          <a:p>
            <a:r>
              <a:rPr lang="en-US"/>
              <a:t>Sea Ice Radar Altimetry</a:t>
            </a:r>
          </a:p>
        </p:txBody>
      </p:sp>
      <p:grpSp>
        <p:nvGrpSpPr>
          <p:cNvPr id="6" name="Group 5"/>
          <p:cNvGrpSpPr/>
          <p:nvPr/>
        </p:nvGrpSpPr>
        <p:grpSpPr>
          <a:xfrm>
            <a:off x="3983164" y="3015954"/>
            <a:ext cx="1708957" cy="1761150"/>
            <a:chOff x="3689601" y="591598"/>
            <a:chExt cx="1708957" cy="176115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9601" y="643791"/>
              <a:ext cx="1708957" cy="1708957"/>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3798320" y="591598"/>
              <a:ext cx="1437060"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Sea Ice Thickness</a:t>
              </a:r>
            </a:p>
          </p:txBody>
        </p:sp>
      </p:grpSp>
      <p:sp>
        <p:nvSpPr>
          <p:cNvPr id="23" name="TextBox 22"/>
          <p:cNvSpPr txBox="1"/>
          <p:nvPr/>
        </p:nvSpPr>
        <p:spPr>
          <a:xfrm>
            <a:off x="4014925" y="2553478"/>
            <a:ext cx="1421171" cy="253916"/>
          </a:xfrm>
          <a:prstGeom prst="rect">
            <a:avLst/>
          </a:prstGeom>
          <a:noFill/>
        </p:spPr>
        <p:txBody>
          <a:bodyPr wrap="square" rtlCol="0">
            <a:spAutoFit/>
          </a:bodyPr>
          <a:lstStyle/>
          <a:p>
            <a:r>
              <a:rPr lang="en-US" sz="1050">
                <a:latin typeface="Arial" panose="020B0604020202020204" pitchFamily="34" charset="0"/>
                <a:cs typeface="Arial" panose="020B0604020202020204" pitchFamily="34" charset="0"/>
              </a:rPr>
              <a:t>Ku/</a:t>
            </a:r>
            <a:r>
              <a:rPr lang="en-US" sz="1050" err="1">
                <a:latin typeface="Arial" panose="020B0604020202020204" pitchFamily="34" charset="0"/>
                <a:cs typeface="Arial" panose="020B0604020202020204" pitchFamily="34" charset="0"/>
              </a:rPr>
              <a:t>Ka</a:t>
            </a:r>
            <a:r>
              <a:rPr lang="en-US" sz="1050">
                <a:latin typeface="Arial" panose="020B0604020202020204" pitchFamily="34" charset="0"/>
                <a:cs typeface="Arial" panose="020B0604020202020204" pitchFamily="34" charset="0"/>
              </a:rPr>
              <a:t> band radar</a:t>
            </a: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9514" y="123478"/>
            <a:ext cx="1217842" cy="523291"/>
          </a:xfrm>
          <a:prstGeom prst="rect">
            <a:avLst/>
          </a:prstGeom>
        </p:spPr>
      </p:pic>
      <p:sp>
        <p:nvSpPr>
          <p:cNvPr id="26" name="180-Grad-Pfeil 12"/>
          <p:cNvSpPr/>
          <p:nvPr/>
        </p:nvSpPr>
        <p:spPr>
          <a:xfrm rot="5400000">
            <a:off x="3260176" y="3309010"/>
            <a:ext cx="753526" cy="364218"/>
          </a:xfrm>
          <a:prstGeom prst="uturnArrow">
            <a:avLst>
              <a:gd name="adj1" fmla="val 44047"/>
              <a:gd name="adj2" fmla="val 22285"/>
              <a:gd name="adj3" fmla="val 25782"/>
              <a:gd name="adj4" fmla="val 43750"/>
              <a:gd name="adj5" fmla="val 100000"/>
            </a:avLst>
          </a:prstGeom>
          <a:solidFill>
            <a:schemeClr val="bg1">
              <a:lumMod val="95000"/>
            </a:schemeClr>
          </a:solidFill>
          <a:ln>
            <a:solidFill>
              <a:srgbClr val="4B4B4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cxnSp>
        <p:nvCxnSpPr>
          <p:cNvPr id="27" name="Gerader Verbinder 25"/>
          <p:cNvCxnSpPr/>
          <p:nvPr/>
        </p:nvCxnSpPr>
        <p:spPr>
          <a:xfrm>
            <a:off x="3290716" y="3267383"/>
            <a:ext cx="124990" cy="0"/>
          </a:xfrm>
          <a:prstGeom prst="line">
            <a:avLst/>
          </a:prstGeom>
          <a:ln w="12700">
            <a:solidFill>
              <a:srgbClr val="4B4B4B"/>
            </a:solidFill>
          </a:ln>
          <a:effectLst/>
        </p:spPr>
        <p:style>
          <a:lnRef idx="2">
            <a:schemeClr val="accent1"/>
          </a:lnRef>
          <a:fillRef idx="0">
            <a:schemeClr val="accent1"/>
          </a:fillRef>
          <a:effectRef idx="1">
            <a:schemeClr val="accent1"/>
          </a:effectRef>
          <a:fontRef idx="minor">
            <a:schemeClr val="tx1"/>
          </a:fontRef>
        </p:style>
      </p:cxnSp>
      <p:cxnSp>
        <p:nvCxnSpPr>
          <p:cNvPr id="28" name="Gerader Verbinder 26"/>
          <p:cNvCxnSpPr/>
          <p:nvPr/>
        </p:nvCxnSpPr>
        <p:spPr>
          <a:xfrm>
            <a:off x="3290716" y="3119645"/>
            <a:ext cx="124990" cy="0"/>
          </a:xfrm>
          <a:prstGeom prst="line">
            <a:avLst/>
          </a:prstGeom>
          <a:ln w="12700">
            <a:solidFill>
              <a:srgbClr val="4B4B4B"/>
            </a:solidFill>
          </a:ln>
          <a:effectLst/>
        </p:spPr>
        <p:style>
          <a:lnRef idx="2">
            <a:schemeClr val="accent1"/>
          </a:lnRef>
          <a:fillRef idx="0">
            <a:schemeClr val="accent1"/>
          </a:fillRef>
          <a:effectRef idx="1">
            <a:schemeClr val="accent1"/>
          </a:effectRef>
          <a:fontRef idx="minor">
            <a:schemeClr val="tx1"/>
          </a:fontRef>
        </p:style>
      </p:cxnSp>
      <p:cxnSp>
        <p:nvCxnSpPr>
          <p:cNvPr id="29" name="Gerader Verbinder 27"/>
          <p:cNvCxnSpPr/>
          <p:nvPr/>
        </p:nvCxnSpPr>
        <p:spPr>
          <a:xfrm>
            <a:off x="3290716" y="3785543"/>
            <a:ext cx="124990" cy="0"/>
          </a:xfrm>
          <a:prstGeom prst="line">
            <a:avLst/>
          </a:prstGeom>
          <a:ln w="12700">
            <a:solidFill>
              <a:srgbClr val="4B4B4B"/>
            </a:solidFill>
          </a:ln>
          <a:effectLst/>
        </p:spPr>
        <p:style>
          <a:lnRef idx="2">
            <a:schemeClr val="accent1"/>
          </a:lnRef>
          <a:fillRef idx="0">
            <a:schemeClr val="accent1"/>
          </a:fillRef>
          <a:effectRef idx="1">
            <a:schemeClr val="accent1"/>
          </a:effectRef>
          <a:fontRef idx="minor">
            <a:schemeClr val="tx1"/>
          </a:fontRef>
        </p:style>
      </p:cxnSp>
      <p:sp>
        <p:nvSpPr>
          <p:cNvPr id="30" name="Textfeld 4"/>
          <p:cNvSpPr txBox="1"/>
          <p:nvPr/>
        </p:nvSpPr>
        <p:spPr>
          <a:xfrm>
            <a:off x="2225081" y="2205342"/>
            <a:ext cx="779381" cy="338554"/>
          </a:xfrm>
          <a:prstGeom prst="rect">
            <a:avLst/>
          </a:prstGeom>
          <a:noFill/>
        </p:spPr>
        <p:txBody>
          <a:bodyPr wrap="none" rtlCol="0">
            <a:spAutoFit/>
          </a:bodyPr>
          <a:lstStyle/>
          <a:p>
            <a:r>
              <a:rPr lang="de-DE" sz="800" err="1">
                <a:solidFill>
                  <a:schemeClr val="bg1">
                    <a:lumMod val="95000"/>
                  </a:schemeClr>
                </a:solidFill>
                <a:latin typeface="+mn-lt"/>
              </a:rPr>
              <a:t>Sea</a:t>
            </a:r>
            <a:r>
              <a:rPr lang="de-DE" sz="800">
                <a:solidFill>
                  <a:schemeClr val="bg1">
                    <a:lumMod val="95000"/>
                  </a:schemeClr>
                </a:solidFill>
                <a:latin typeface="+mn-lt"/>
              </a:rPr>
              <a:t> </a:t>
            </a:r>
            <a:r>
              <a:rPr lang="de-DE" sz="800" err="1">
                <a:solidFill>
                  <a:schemeClr val="bg1">
                    <a:lumMod val="95000"/>
                  </a:schemeClr>
                </a:solidFill>
                <a:latin typeface="+mn-lt"/>
              </a:rPr>
              <a:t>Ice</a:t>
            </a:r>
            <a:r>
              <a:rPr lang="de-DE" sz="800">
                <a:solidFill>
                  <a:schemeClr val="bg1">
                    <a:lumMod val="95000"/>
                  </a:schemeClr>
                </a:solidFill>
                <a:latin typeface="+mn-lt"/>
              </a:rPr>
              <a:t> Range </a:t>
            </a:r>
          </a:p>
          <a:p>
            <a:r>
              <a:rPr lang="de-DE" sz="800">
                <a:solidFill>
                  <a:schemeClr val="bg1">
                    <a:lumMod val="95000"/>
                  </a:schemeClr>
                </a:solidFill>
                <a:latin typeface="+mn-lt"/>
              </a:rPr>
              <a:t>Measurement</a:t>
            </a:r>
            <a:endParaRPr lang="de-DE" sz="1200">
              <a:solidFill>
                <a:schemeClr val="bg1">
                  <a:lumMod val="95000"/>
                </a:schemeClr>
              </a:solidFill>
              <a:latin typeface="+mn-lt"/>
            </a:endParaRPr>
          </a:p>
        </p:txBody>
      </p:sp>
      <p:sp>
        <p:nvSpPr>
          <p:cNvPr id="31" name="Textfeld 19"/>
          <p:cNvSpPr txBox="1"/>
          <p:nvPr/>
        </p:nvSpPr>
        <p:spPr>
          <a:xfrm>
            <a:off x="151826" y="2200532"/>
            <a:ext cx="776175" cy="338554"/>
          </a:xfrm>
          <a:prstGeom prst="rect">
            <a:avLst/>
          </a:prstGeom>
          <a:noFill/>
        </p:spPr>
        <p:txBody>
          <a:bodyPr wrap="none" rtlCol="0">
            <a:spAutoFit/>
          </a:bodyPr>
          <a:lstStyle/>
          <a:p>
            <a:pPr algn="r"/>
            <a:r>
              <a:rPr lang="de-DE" sz="800">
                <a:solidFill>
                  <a:schemeClr val="bg1">
                    <a:lumMod val="95000"/>
                  </a:schemeClr>
                </a:solidFill>
                <a:latin typeface="+mn-lt"/>
              </a:rPr>
              <a:t>Lead Range </a:t>
            </a:r>
          </a:p>
          <a:p>
            <a:pPr algn="r"/>
            <a:r>
              <a:rPr lang="de-DE" sz="800">
                <a:solidFill>
                  <a:schemeClr val="bg1">
                    <a:lumMod val="95000"/>
                  </a:schemeClr>
                </a:solidFill>
                <a:latin typeface="+mn-lt"/>
              </a:rPr>
              <a:t>Measurement</a:t>
            </a:r>
            <a:endParaRPr lang="de-DE" sz="1200">
              <a:solidFill>
                <a:schemeClr val="bg1">
                  <a:lumMod val="95000"/>
                </a:schemeClr>
              </a:solidFill>
              <a:latin typeface="+mn-lt"/>
            </a:endParaRPr>
          </a:p>
        </p:txBody>
      </p:sp>
      <p:sp>
        <p:nvSpPr>
          <p:cNvPr id="32" name="Rechteck 8"/>
          <p:cNvSpPr/>
          <p:nvPr/>
        </p:nvSpPr>
        <p:spPr>
          <a:xfrm>
            <a:off x="0" y="843558"/>
            <a:ext cx="3219471" cy="369332"/>
          </a:xfrm>
          <a:prstGeom prst="rect">
            <a:avLst/>
          </a:prstGeom>
        </p:spPr>
        <p:txBody>
          <a:bodyPr wrap="none">
            <a:spAutoFit/>
          </a:bodyPr>
          <a:lstStyle/>
          <a:p>
            <a:pPr algn="ctr">
              <a:spcAft>
                <a:spcPts val="600"/>
              </a:spcAft>
            </a:pPr>
            <a:r>
              <a:rPr lang="de-DE" sz="1800">
                <a:solidFill>
                  <a:srgbClr val="4B4B4B"/>
                </a:solidFill>
                <a:latin typeface="+mn-lt"/>
              </a:rPr>
              <a:t>CryoSat-2 | Sentinel-3 | ICESat-2</a:t>
            </a:r>
          </a:p>
        </p:txBody>
      </p:sp>
      <p:sp>
        <p:nvSpPr>
          <p:cNvPr id="19" name="TextBox 18"/>
          <p:cNvSpPr txBox="1"/>
          <p:nvPr/>
        </p:nvSpPr>
        <p:spPr>
          <a:xfrm>
            <a:off x="6925910" y="4620280"/>
            <a:ext cx="1518364" cy="523220"/>
          </a:xfrm>
          <a:prstGeom prst="rect">
            <a:avLst/>
          </a:prstGeom>
          <a:no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Robert Ricker</a:t>
            </a:r>
          </a:p>
          <a:p>
            <a:r>
              <a:rPr lang="en-US" sz="1400" dirty="0">
                <a:solidFill>
                  <a:schemeClr val="tx1">
                    <a:lumMod val="50000"/>
                    <a:lumOff val="50000"/>
                  </a:schemeClr>
                </a:solidFill>
                <a:latin typeface="Arial" panose="020B0604020202020204" pitchFamily="34" charset="0"/>
                <a:cs typeface="Arial" panose="020B0604020202020204" pitchFamily="34" charset="0"/>
              </a:rPr>
              <a:t>Julienne Stroeve</a:t>
            </a:r>
          </a:p>
        </p:txBody>
      </p:sp>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0780" y="698518"/>
            <a:ext cx="3890102" cy="1897679"/>
          </a:xfrm>
          <a:prstGeom prst="rect">
            <a:avLst/>
          </a:prstGeom>
        </p:spPr>
      </p:pic>
      <p:sp>
        <p:nvSpPr>
          <p:cNvPr id="3" name="Content Placeholder 2"/>
          <p:cNvSpPr>
            <a:spLocks noGrp="1"/>
          </p:cNvSpPr>
          <p:nvPr>
            <p:ph idx="1"/>
          </p:nvPr>
        </p:nvSpPr>
        <p:spPr>
          <a:xfrm>
            <a:off x="5692121" y="772116"/>
            <a:ext cx="3523688" cy="4032447"/>
          </a:xfrm>
        </p:spPr>
        <p:txBody>
          <a:bodyPr/>
          <a:lstStyle/>
          <a:p>
            <a:pPr marL="1690688" indent="-207963"/>
            <a:r>
              <a:rPr lang="en-US" sz="2200" dirty="0"/>
              <a:t>Altimeter validation</a:t>
            </a:r>
          </a:p>
          <a:p>
            <a:pPr marL="1690688" lvl="1" indent="-207963">
              <a:spcBef>
                <a:spcPts val="375"/>
              </a:spcBef>
            </a:pPr>
            <a:r>
              <a:rPr lang="en-US" sz="2000" dirty="0"/>
              <a:t>Ice and snow thickness, properties, stratigraphy</a:t>
            </a:r>
          </a:p>
          <a:p>
            <a:pPr marL="804863" lvl="1" indent="-206375">
              <a:spcBef>
                <a:spcPts val="375"/>
              </a:spcBef>
            </a:pPr>
            <a:r>
              <a:rPr lang="en-US" sz="2000" dirty="0"/>
              <a:t>Surface topography and </a:t>
            </a:r>
            <a:br>
              <a:rPr lang="en-US" sz="2000" dirty="0"/>
            </a:br>
            <a:r>
              <a:rPr lang="en-US" sz="2000" dirty="0"/>
              <a:t>snow distribution</a:t>
            </a:r>
          </a:p>
          <a:p>
            <a:pPr>
              <a:spcBef>
                <a:spcPts val="375"/>
              </a:spcBef>
            </a:pPr>
            <a:r>
              <a:rPr lang="en-US" sz="2200" dirty="0"/>
              <a:t>Ku/Ka band radar transects</a:t>
            </a:r>
          </a:p>
          <a:p>
            <a:pPr lvl="1">
              <a:spcBef>
                <a:spcPts val="375"/>
              </a:spcBef>
            </a:pPr>
            <a:r>
              <a:rPr lang="en-US" sz="2000" dirty="0"/>
              <a:t>Snow penetration and scattering</a:t>
            </a:r>
          </a:p>
        </p:txBody>
      </p:sp>
      <p:pic>
        <p:nvPicPr>
          <p:cNvPr id="8" name="Picture 7">
            <a:extLst>
              <a:ext uri="{FF2B5EF4-FFF2-40B4-BE49-F238E27FC236}">
                <a16:creationId xmlns:a16="http://schemas.microsoft.com/office/drawing/2014/main" id="{36C708C1-ED56-F54A-AF3A-839FE92670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6416" y="68903"/>
            <a:ext cx="703984" cy="489728"/>
          </a:xfrm>
          <a:prstGeom prst="rect">
            <a:avLst/>
          </a:prstGeom>
        </p:spPr>
      </p:pic>
    </p:spTree>
    <p:extLst>
      <p:ext uri="{BB962C8B-B14F-4D97-AF65-F5344CB8AC3E}">
        <p14:creationId xmlns:p14="http://schemas.microsoft.com/office/powerpoint/2010/main" val="54023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p:nvPr/>
        </p:nvSpPr>
        <p:spPr>
          <a:xfrm>
            <a:off x="457316" y="204740"/>
            <a:ext cx="8228149" cy="858473"/>
          </a:xfrm>
          <a:prstGeom prst="rect">
            <a:avLst/>
          </a:prstGeom>
          <a:noFill/>
          <a:ln>
            <a:noFill/>
          </a:ln>
        </p:spPr>
        <p:txBody>
          <a:bodyPr wrap="square" lIns="0" tIns="0" rIns="0" bIns="0" anchor="ctr" anchorCtr="0">
            <a:noAutofit/>
          </a:bodyPr>
          <a:lstStyle/>
          <a:p>
            <a:pPr algn="ctr" fontAlgn="auto">
              <a:spcBef>
                <a:spcPts val="0"/>
              </a:spcBef>
              <a:spcAft>
                <a:spcPts val="0"/>
              </a:spcAft>
              <a:buSzPct val="25000"/>
            </a:pPr>
            <a:r>
              <a:rPr lang="en-US" sz="2993" kern="0">
                <a:solidFill>
                  <a:srgbClr val="000000"/>
                </a:solidFill>
                <a:latin typeface="Arial"/>
                <a:ea typeface="Arial"/>
                <a:cs typeface="Arial"/>
                <a:sym typeface="Arial"/>
              </a:rPr>
              <a:t>Sea ice thickness from SMOS and CryoSat2</a:t>
            </a:r>
          </a:p>
        </p:txBody>
      </p:sp>
      <p:pic>
        <p:nvPicPr>
          <p:cNvPr id="387" name="Shape 3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0144" y="1203299"/>
            <a:ext cx="6673291" cy="3699672"/>
          </a:xfrm>
          <a:prstGeom prst="rect">
            <a:avLst/>
          </a:prstGeom>
          <a:noFill/>
          <a:ln>
            <a:noFill/>
          </a:ln>
        </p:spPr>
      </p:pic>
      <p:sp>
        <p:nvSpPr>
          <p:cNvPr id="388" name="Shape 388"/>
          <p:cNvSpPr/>
          <p:nvPr/>
        </p:nvSpPr>
        <p:spPr>
          <a:xfrm>
            <a:off x="298291" y="908760"/>
            <a:ext cx="5015324" cy="4131381"/>
          </a:xfrm>
          <a:prstGeom prst="ellipse">
            <a:avLst/>
          </a:prstGeom>
          <a:noFill/>
          <a:ln w="76300" cap="flat" cmpd="sng">
            <a:solidFill>
              <a:srgbClr val="FF0000"/>
            </a:solidFill>
            <a:prstDash val="solid"/>
            <a:round/>
            <a:headEnd type="none" w="med" len="med"/>
            <a:tailEnd type="none" w="med" len="med"/>
          </a:ln>
        </p:spPr>
        <p:txBody>
          <a:bodyPr wrap="square" lIns="82927" tIns="82927" rIns="82927" bIns="82927" anchor="ctr" anchorCtr="0">
            <a:noAutofit/>
          </a:bodyPr>
          <a:lstStyle/>
          <a:p>
            <a:pPr fontAlgn="auto">
              <a:spcBef>
                <a:spcPts val="0"/>
              </a:spcBef>
              <a:spcAft>
                <a:spcPts val="0"/>
              </a:spcAft>
            </a:pPr>
            <a:endParaRPr sz="127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4163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26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627534"/>
          </a:xfrm>
        </p:spPr>
        <p:txBody>
          <a:bodyPr/>
          <a:lstStyle/>
          <a:p>
            <a:r>
              <a:rPr lang="en-US"/>
              <a:t>Microwave Radiometer</a:t>
            </a:r>
          </a:p>
        </p:txBody>
      </p:sp>
      <p:sp>
        <p:nvSpPr>
          <p:cNvPr id="3" name="Content Placeholder 2"/>
          <p:cNvSpPr>
            <a:spLocks noGrp="1"/>
          </p:cNvSpPr>
          <p:nvPr>
            <p:ph idx="1"/>
          </p:nvPr>
        </p:nvSpPr>
        <p:spPr>
          <a:xfrm>
            <a:off x="4357957" y="635851"/>
            <a:ext cx="4808107" cy="4028006"/>
          </a:xfrm>
        </p:spPr>
        <p:txBody>
          <a:bodyPr/>
          <a:lstStyle/>
          <a:p>
            <a:r>
              <a:rPr lang="en-US" dirty="0"/>
              <a:t>Evaluation of SMOS and SMAP thin ice and snow retrievals</a:t>
            </a:r>
          </a:p>
          <a:p>
            <a:r>
              <a:rPr lang="en-US" dirty="0"/>
              <a:t>Development of snow and ice radiative transfer model</a:t>
            </a:r>
          </a:p>
          <a:p>
            <a:r>
              <a:rPr lang="en-US" dirty="0"/>
              <a:t>Microwave radiometer</a:t>
            </a:r>
          </a:p>
          <a:p>
            <a:pPr lvl="1"/>
            <a:r>
              <a:rPr lang="en-US" dirty="0"/>
              <a:t>L-band onboard or fixed on ice EMIRAD2</a:t>
            </a:r>
          </a:p>
          <a:p>
            <a:pPr lvl="1"/>
            <a:r>
              <a:rPr lang="en-US" dirty="0"/>
              <a:t>Mobile P/L/C-band ARIEL system</a:t>
            </a:r>
          </a:p>
          <a:p>
            <a:pPr marL="268288" indent="-268288"/>
            <a:r>
              <a:rPr lang="en-US" dirty="0"/>
              <a:t>Higher frequencies for ice concentration evaluation missing</a:t>
            </a:r>
          </a:p>
        </p:txBody>
      </p:sp>
      <p:sp>
        <p:nvSpPr>
          <p:cNvPr id="14" name="TextBox 13"/>
          <p:cNvSpPr txBox="1"/>
          <p:nvPr/>
        </p:nvSpPr>
        <p:spPr>
          <a:xfrm>
            <a:off x="6925910" y="4620280"/>
            <a:ext cx="1409360" cy="523220"/>
          </a:xfrm>
          <a:prstGeom prst="rect">
            <a:avLst/>
          </a:prstGeom>
          <a:noFill/>
        </p:spPr>
        <p:txBody>
          <a:bodyPr wrap="none" rtlCol="0">
            <a:spAutoFit/>
          </a:bodyPr>
          <a:lstStyle/>
          <a:p>
            <a:r>
              <a:rPr lang="en-US" sz="1400">
                <a:solidFill>
                  <a:schemeClr val="tx1">
                    <a:lumMod val="50000"/>
                    <a:lumOff val="50000"/>
                  </a:schemeClr>
                </a:solidFill>
                <a:latin typeface="Arial" panose="020B0604020202020204" pitchFamily="34" charset="0"/>
                <a:cs typeface="Arial" panose="020B0604020202020204" pitchFamily="34" charset="0"/>
              </a:rPr>
              <a:t>Lars Kaleschke</a:t>
            </a:r>
          </a:p>
          <a:p>
            <a:r>
              <a:rPr lang="en-US" sz="1400" err="1">
                <a:solidFill>
                  <a:schemeClr val="tx1">
                    <a:lumMod val="50000"/>
                    <a:lumOff val="50000"/>
                  </a:schemeClr>
                </a:solidFill>
                <a:latin typeface="Arial" panose="020B0604020202020204" pitchFamily="34" charset="0"/>
                <a:cs typeface="Arial" panose="020B0604020202020204" pitchFamily="34" charset="0"/>
              </a:rPr>
              <a:t>Tânia</a:t>
            </a:r>
            <a:r>
              <a:rPr lang="en-US" sz="1400">
                <a:solidFill>
                  <a:schemeClr val="tx1">
                    <a:lumMod val="50000"/>
                    <a:lumOff val="50000"/>
                  </a:schemeClr>
                </a:solidFill>
                <a:latin typeface="Arial" panose="020B0604020202020204" pitchFamily="34" charset="0"/>
                <a:cs typeface="Arial" panose="020B0604020202020204" pitchFamily="34" charset="0"/>
              </a:rPr>
              <a:t> </a:t>
            </a:r>
            <a:r>
              <a:rPr lang="en-US" sz="1400" err="1">
                <a:solidFill>
                  <a:schemeClr val="tx1">
                    <a:lumMod val="50000"/>
                    <a:lumOff val="50000"/>
                  </a:schemeClr>
                </a:solidFill>
                <a:latin typeface="Arial" panose="020B0604020202020204" pitchFamily="34" charset="0"/>
                <a:cs typeface="Arial" panose="020B0604020202020204" pitchFamily="34" charset="0"/>
              </a:rPr>
              <a:t>Casal</a:t>
            </a:r>
            <a:endParaRPr lang="en-US" sz="1400">
              <a:solidFill>
                <a:schemeClr val="tx1">
                  <a:lumMod val="50000"/>
                  <a:lumOff val="50000"/>
                </a:schemeClr>
              </a:solidFill>
              <a:latin typeface="Arial" panose="020B0604020202020204" pitchFamily="34" charset="0"/>
              <a:cs typeface="Arial" panose="020B0604020202020204" pitchFamily="34" charset="0"/>
            </a:endParaRPr>
          </a:p>
        </p:txBody>
      </p:sp>
      <p:pic>
        <p:nvPicPr>
          <p:cNvPr id="15" name="Pic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98644" y="812322"/>
            <a:ext cx="1957188" cy="1972181"/>
          </a:xfrm>
          <a:prstGeom prst="rect">
            <a:avLst/>
          </a:prstGeom>
          <a:noFill/>
          <a:ln w="9525">
            <a:noFill/>
            <a:miter lim="800000"/>
            <a:headEnd/>
            <a:tailEnd/>
          </a:ln>
          <a:effectLst>
            <a:outerShdw blurRad="50800" dist="76200" dir="2700000" algn="tl" rotWithShape="0">
              <a:prstClr val="black">
                <a:alpha val="40000"/>
              </a:prstClr>
            </a:outerShdw>
          </a:effectLst>
        </p:spPr>
      </p:pic>
      <p:pic>
        <p:nvPicPr>
          <p:cNvPr id="17" name="Pictur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411760" y="3023020"/>
            <a:ext cx="1755649" cy="1649153"/>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18" name="TextBox 17"/>
          <p:cNvSpPr txBox="1"/>
          <p:nvPr/>
        </p:nvSpPr>
        <p:spPr>
          <a:xfrm>
            <a:off x="205790" y="812322"/>
            <a:ext cx="734496" cy="261610"/>
          </a:xfrm>
          <a:prstGeom prst="rect">
            <a:avLst/>
          </a:prstGeom>
          <a:noFill/>
        </p:spPr>
        <p:txBody>
          <a:bodyPr wrap="none" rtlCol="0">
            <a:spAutoFit/>
          </a:bodyPr>
          <a:lstStyle/>
          <a:p>
            <a:r>
              <a:rPr lang="en-US" sz="1100">
                <a:latin typeface="Arial" panose="020B0604020202020204" pitchFamily="34" charset="0"/>
                <a:cs typeface="Arial" panose="020B0604020202020204" pitchFamily="34" charset="0"/>
              </a:rPr>
              <a:t>EMIRAD</a:t>
            </a:r>
          </a:p>
        </p:txBody>
      </p:sp>
      <p:sp>
        <p:nvSpPr>
          <p:cNvPr id="20" name="TextBox 19"/>
          <p:cNvSpPr txBox="1"/>
          <p:nvPr/>
        </p:nvSpPr>
        <p:spPr>
          <a:xfrm>
            <a:off x="2368065" y="3014703"/>
            <a:ext cx="593432" cy="261610"/>
          </a:xfrm>
          <a:prstGeom prst="rect">
            <a:avLst/>
          </a:prstGeom>
          <a:noFill/>
        </p:spPr>
        <p:txBody>
          <a:bodyPr wrap="none" rtlCol="0">
            <a:spAutoFit/>
          </a:bodyPr>
          <a:lstStyle/>
          <a:p>
            <a:r>
              <a:rPr lang="en-US" sz="1100">
                <a:latin typeface="Arial" panose="020B0604020202020204" pitchFamily="34" charset="0"/>
                <a:cs typeface="Arial" panose="020B0604020202020204" pitchFamily="34" charset="0"/>
              </a:rPr>
              <a:t>ARIEL</a:t>
            </a: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9514" y="123478"/>
            <a:ext cx="1217842" cy="523291"/>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97326" y="730276"/>
            <a:ext cx="1770083" cy="214736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2729718" y="836510"/>
            <a:ext cx="1361270" cy="261610"/>
          </a:xfrm>
          <a:prstGeom prst="rect">
            <a:avLst/>
          </a:prstGeom>
          <a:noFill/>
        </p:spPr>
        <p:txBody>
          <a:bodyPr wrap="none" rtlCol="0">
            <a:spAutoFit/>
          </a:bodyPr>
          <a:lstStyle/>
          <a:p>
            <a:r>
              <a:rPr lang="en-US" sz="1100">
                <a:solidFill>
                  <a:schemeClr val="bg1"/>
                </a:solidFill>
                <a:latin typeface="Arial" panose="020B0604020202020204" pitchFamily="34" charset="0"/>
                <a:cs typeface="Arial" panose="020B0604020202020204" pitchFamily="34" charset="0"/>
              </a:rPr>
              <a:t>Thin Ice Thickness</a:t>
            </a:r>
          </a:p>
        </p:txBody>
      </p:sp>
    </p:spTree>
    <p:extLst>
      <p:ext uri="{BB962C8B-B14F-4D97-AF65-F5344CB8AC3E}">
        <p14:creationId xmlns:p14="http://schemas.microsoft.com/office/powerpoint/2010/main" val="175755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464"/>
        <p:cNvGrpSpPr/>
        <p:nvPr/>
      </p:nvGrpSpPr>
      <p:grpSpPr>
        <a:xfrm>
          <a:off x="0" y="0"/>
          <a:ext cx="0" cy="0"/>
          <a:chOff x="0" y="0"/>
          <a:chExt cx="0" cy="0"/>
        </a:xfrm>
      </p:grpSpPr>
      <p:sp>
        <p:nvSpPr>
          <p:cNvPr id="465" name="Shape 465"/>
          <p:cNvSpPr txBox="1"/>
          <p:nvPr/>
        </p:nvSpPr>
        <p:spPr>
          <a:xfrm>
            <a:off x="282944" y="98198"/>
            <a:ext cx="7728108" cy="519198"/>
          </a:xfrm>
          <a:prstGeom prst="rect">
            <a:avLst/>
          </a:prstGeom>
          <a:noFill/>
          <a:ln>
            <a:noFill/>
          </a:ln>
        </p:spPr>
        <p:txBody>
          <a:bodyPr wrap="square" lIns="82927" tIns="82927" rIns="82927" bIns="82927" anchor="t" anchorCtr="0">
            <a:noAutofit/>
          </a:bodyPr>
          <a:lstStyle/>
          <a:p>
            <a:pPr fontAlgn="auto">
              <a:spcBef>
                <a:spcPts val="0"/>
              </a:spcBef>
              <a:spcAft>
                <a:spcPts val="0"/>
              </a:spcAft>
              <a:buSzPct val="25000"/>
            </a:pPr>
            <a:r>
              <a:rPr lang="en-US" sz="2540" kern="0">
                <a:solidFill>
                  <a:srgbClr val="000000"/>
                </a:solidFill>
                <a:latin typeface="Arial"/>
                <a:ea typeface="Arial"/>
                <a:cs typeface="Arial"/>
                <a:sym typeface="Arial"/>
              </a:rPr>
              <a:t>Proposed measurements</a:t>
            </a:r>
          </a:p>
        </p:txBody>
      </p:sp>
      <p:sp>
        <p:nvSpPr>
          <p:cNvPr id="466" name="Shape 466"/>
          <p:cNvSpPr txBox="1"/>
          <p:nvPr/>
        </p:nvSpPr>
        <p:spPr>
          <a:xfrm>
            <a:off x="241287" y="633123"/>
            <a:ext cx="7728108" cy="4098867"/>
          </a:xfrm>
          <a:prstGeom prst="rect">
            <a:avLst/>
          </a:prstGeom>
          <a:noFill/>
          <a:ln>
            <a:noFill/>
          </a:ln>
        </p:spPr>
        <p:txBody>
          <a:bodyPr wrap="square" lIns="82927" tIns="82927" rIns="82927" bIns="82927" anchor="t" anchorCtr="0">
            <a:noAutofit/>
          </a:bodyPr>
          <a:lstStyle/>
          <a:p>
            <a:pPr marL="414726" indent="-345605" fontAlgn="auto">
              <a:spcBef>
                <a:spcPts val="0"/>
              </a:spcBef>
              <a:spcAft>
                <a:spcPts val="0"/>
              </a:spcAft>
              <a:buClr>
                <a:srgbClr val="595959"/>
              </a:buClr>
              <a:buSzPct val="100000"/>
              <a:buFont typeface="Arial"/>
              <a:buChar char="●"/>
            </a:pPr>
            <a:r>
              <a:rPr lang="en-US" sz="2177" b="1" kern="0">
                <a:solidFill>
                  <a:srgbClr val="595959"/>
                </a:solidFill>
                <a:latin typeface="Arial"/>
                <a:ea typeface="Arial"/>
                <a:cs typeface="Arial"/>
                <a:sym typeface="Arial"/>
              </a:rPr>
              <a:t>EMIRAD/ELBARA</a:t>
            </a:r>
            <a:r>
              <a:rPr lang="en-US" sz="2177" kern="0">
                <a:solidFill>
                  <a:srgbClr val="595959"/>
                </a:solidFill>
                <a:latin typeface="Arial"/>
                <a:ea typeface="Arial"/>
                <a:cs typeface="Arial"/>
                <a:sym typeface="Arial"/>
              </a:rPr>
              <a:t> 1.4 GHz radiometer on </a:t>
            </a:r>
            <a:r>
              <a:rPr lang="en-US" sz="2177" kern="0" err="1">
                <a:solidFill>
                  <a:srgbClr val="595959"/>
                </a:solidFill>
                <a:latin typeface="Arial"/>
                <a:ea typeface="Arial"/>
                <a:cs typeface="Arial"/>
                <a:sym typeface="Arial"/>
              </a:rPr>
              <a:t>Polarstern</a:t>
            </a:r>
            <a:r>
              <a:rPr lang="en-US" sz="2177" kern="0">
                <a:solidFill>
                  <a:srgbClr val="595959"/>
                </a:solidFill>
                <a:latin typeface="Arial"/>
                <a:ea typeface="Arial"/>
                <a:cs typeface="Arial"/>
                <a:sym typeface="Arial"/>
              </a:rPr>
              <a:t> or on platform </a:t>
            </a:r>
          </a:p>
          <a:p>
            <a:pPr marL="829452" lvl="1" indent="-345605" fontAlgn="auto">
              <a:spcBef>
                <a:spcPts val="0"/>
              </a:spcBef>
              <a:spcAft>
                <a:spcPts val="0"/>
              </a:spcAft>
              <a:buClr>
                <a:srgbClr val="595959"/>
              </a:buClr>
              <a:buSzPct val="100000"/>
              <a:buFontTx/>
              <a:buChar char="○"/>
            </a:pPr>
            <a:r>
              <a:rPr lang="en-US" sz="2177" kern="0">
                <a:solidFill>
                  <a:srgbClr val="595959"/>
                </a:solidFill>
                <a:latin typeface="Arial"/>
                <a:ea typeface="Arial"/>
                <a:cs typeface="Arial"/>
                <a:sym typeface="Arial"/>
              </a:rPr>
              <a:t>Continuous operation with regular calibrations</a:t>
            </a:r>
          </a:p>
          <a:p>
            <a:pPr marL="829452" lvl="1" indent="-345605" fontAlgn="auto">
              <a:spcBef>
                <a:spcPts val="0"/>
              </a:spcBef>
              <a:spcAft>
                <a:spcPts val="0"/>
              </a:spcAft>
              <a:buClr>
                <a:srgbClr val="595959"/>
              </a:buClr>
              <a:buSzPct val="100000"/>
              <a:buFontTx/>
              <a:buChar char="○"/>
            </a:pPr>
            <a:r>
              <a:rPr lang="en-US" sz="2177" kern="0">
                <a:solidFill>
                  <a:srgbClr val="595959"/>
                </a:solidFill>
                <a:latin typeface="Arial"/>
                <a:ea typeface="Arial"/>
                <a:cs typeface="Arial"/>
                <a:sym typeface="Arial"/>
              </a:rPr>
              <a:t>Fixed incidence angle (45°)</a:t>
            </a:r>
          </a:p>
          <a:p>
            <a:pPr marL="829452" lvl="1" indent="-345605" fontAlgn="auto">
              <a:spcBef>
                <a:spcPts val="0"/>
              </a:spcBef>
              <a:spcAft>
                <a:spcPts val="0"/>
              </a:spcAft>
              <a:buClr>
                <a:srgbClr val="595959"/>
              </a:buClr>
              <a:buSzPct val="100000"/>
              <a:buFontTx/>
              <a:buChar char="○"/>
            </a:pPr>
            <a:r>
              <a:rPr lang="en-US" sz="2177" kern="0">
                <a:solidFill>
                  <a:srgbClr val="595959"/>
                </a:solidFill>
                <a:latin typeface="Arial"/>
                <a:ea typeface="Arial"/>
                <a:cs typeface="Arial"/>
                <a:sym typeface="Arial"/>
              </a:rPr>
              <a:t>Thermal infrared + camera</a:t>
            </a:r>
          </a:p>
          <a:p>
            <a:pPr marL="414726" indent="-345605" fontAlgn="auto">
              <a:spcBef>
                <a:spcPts val="0"/>
              </a:spcBef>
              <a:spcAft>
                <a:spcPts val="0"/>
              </a:spcAft>
              <a:buClr>
                <a:srgbClr val="595959"/>
              </a:buClr>
              <a:buSzPct val="100000"/>
              <a:buFont typeface="Arial"/>
              <a:buChar char="●"/>
            </a:pPr>
            <a:r>
              <a:rPr lang="en-US" sz="2177" b="1" kern="0">
                <a:solidFill>
                  <a:srgbClr val="595959"/>
                </a:solidFill>
                <a:latin typeface="Arial"/>
                <a:ea typeface="Arial"/>
                <a:cs typeface="Arial"/>
                <a:sym typeface="Arial"/>
              </a:rPr>
              <a:t>ARIEL</a:t>
            </a:r>
            <a:r>
              <a:rPr lang="en-US" sz="2177" kern="0">
                <a:solidFill>
                  <a:srgbClr val="595959"/>
                </a:solidFill>
                <a:latin typeface="Arial"/>
                <a:ea typeface="Arial"/>
                <a:cs typeface="Arial"/>
                <a:sym typeface="Arial"/>
              </a:rPr>
              <a:t> multi-frequency radiometer on a sledge</a:t>
            </a:r>
          </a:p>
          <a:p>
            <a:pPr marL="829452" lvl="1" indent="-345605" fontAlgn="auto">
              <a:spcBef>
                <a:spcPts val="0"/>
              </a:spcBef>
              <a:spcAft>
                <a:spcPts val="0"/>
              </a:spcAft>
              <a:buClr>
                <a:srgbClr val="595959"/>
              </a:buClr>
              <a:buSzPct val="100000"/>
              <a:buFont typeface="Arial"/>
              <a:buChar char="○"/>
            </a:pPr>
            <a:r>
              <a:rPr lang="en-US" sz="2177" kern="0">
                <a:solidFill>
                  <a:srgbClr val="595959"/>
                </a:solidFill>
                <a:latin typeface="Arial"/>
                <a:ea typeface="Arial"/>
                <a:cs typeface="Arial"/>
                <a:sym typeface="Arial"/>
              </a:rPr>
              <a:t>Multi-frequencies: 0.5, 1.4, 7 GHz</a:t>
            </a:r>
          </a:p>
          <a:p>
            <a:pPr marL="829452" lvl="1" indent="-345605" fontAlgn="auto">
              <a:spcBef>
                <a:spcPts val="0"/>
              </a:spcBef>
              <a:spcAft>
                <a:spcPts val="0"/>
              </a:spcAft>
              <a:buClr>
                <a:srgbClr val="595959"/>
              </a:buClr>
              <a:buSzPct val="100000"/>
              <a:buFont typeface="Arial"/>
              <a:buChar char="○"/>
            </a:pPr>
            <a:r>
              <a:rPr lang="en-US" sz="2177" kern="0">
                <a:solidFill>
                  <a:srgbClr val="595959"/>
                </a:solidFill>
                <a:latin typeface="Arial"/>
                <a:ea typeface="Arial"/>
                <a:cs typeface="Arial"/>
                <a:sym typeface="Arial"/>
              </a:rPr>
              <a:t>Weekly transects co-located with in-situ measurements</a:t>
            </a:r>
          </a:p>
          <a:p>
            <a:pPr marL="829452" lvl="1" indent="-345605" fontAlgn="auto">
              <a:spcBef>
                <a:spcPts val="0"/>
              </a:spcBef>
              <a:spcAft>
                <a:spcPts val="0"/>
              </a:spcAft>
              <a:buClr>
                <a:srgbClr val="595959"/>
              </a:buClr>
              <a:buSzPct val="100000"/>
              <a:buFont typeface="Arial"/>
              <a:buChar char="○"/>
            </a:pPr>
            <a:r>
              <a:rPr lang="en-US" sz="2177" kern="0">
                <a:solidFill>
                  <a:srgbClr val="595959"/>
                </a:solidFill>
                <a:latin typeface="Arial"/>
                <a:ea typeface="Arial"/>
                <a:cs typeface="Arial"/>
                <a:sym typeface="Arial"/>
              </a:rPr>
              <a:t>Validation/comparison with EMIRAD2/ELBARA</a:t>
            </a:r>
          </a:p>
          <a:p>
            <a:pPr marL="414726" indent="-345605" fontAlgn="auto">
              <a:spcBef>
                <a:spcPts val="0"/>
              </a:spcBef>
              <a:spcAft>
                <a:spcPts val="0"/>
              </a:spcAft>
              <a:buClr>
                <a:srgbClr val="595959"/>
              </a:buClr>
              <a:buSzPct val="100000"/>
              <a:buFont typeface="Arial"/>
              <a:buChar char="●"/>
            </a:pPr>
            <a:r>
              <a:rPr lang="en-US" sz="2177" kern="0">
                <a:solidFill>
                  <a:srgbClr val="595959"/>
                </a:solidFill>
                <a:latin typeface="Arial"/>
                <a:ea typeface="Arial"/>
                <a:cs typeface="Arial"/>
                <a:sym typeface="Arial"/>
              </a:rPr>
              <a:t>Coordinated with airborne and satellite measurements</a:t>
            </a:r>
          </a:p>
          <a:p>
            <a:pPr marL="414726" indent="-345605" fontAlgn="auto">
              <a:spcBef>
                <a:spcPts val="0"/>
              </a:spcBef>
              <a:spcAft>
                <a:spcPts val="0"/>
              </a:spcAft>
              <a:buSzPct val="100000"/>
              <a:buFontTx/>
              <a:buChar char="●"/>
            </a:pPr>
            <a:r>
              <a:rPr lang="en-US" sz="2177" kern="0">
                <a:solidFill>
                  <a:srgbClr val="595959"/>
                </a:solidFill>
                <a:latin typeface="Arial"/>
                <a:ea typeface="Arial"/>
                <a:cs typeface="Arial"/>
                <a:sym typeface="Arial"/>
              </a:rPr>
              <a:t>Time period October-May</a:t>
            </a:r>
            <a:br>
              <a:rPr lang="en-US" sz="2177" kern="0">
                <a:solidFill>
                  <a:srgbClr val="000000"/>
                </a:solidFill>
                <a:latin typeface="Arial"/>
                <a:ea typeface="Arial"/>
                <a:cs typeface="Arial"/>
                <a:sym typeface="Arial"/>
              </a:rPr>
            </a:br>
            <a:endParaRPr lang="en-US" sz="2177"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79887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p:nvPr/>
        </p:nvSpPr>
        <p:spPr>
          <a:xfrm>
            <a:off x="282935" y="51470"/>
            <a:ext cx="7728216" cy="519198"/>
          </a:xfrm>
          <a:prstGeom prst="rect">
            <a:avLst/>
          </a:prstGeom>
          <a:noFill/>
          <a:ln>
            <a:noFill/>
          </a:ln>
        </p:spPr>
        <p:txBody>
          <a:bodyPr wrap="square" lIns="82927" tIns="82927" rIns="82927" bIns="82927" anchor="t" anchorCtr="0">
            <a:noAutofit/>
          </a:bodyPr>
          <a:lstStyle/>
          <a:p>
            <a:pPr fontAlgn="auto">
              <a:spcBef>
                <a:spcPts val="0"/>
              </a:spcBef>
              <a:spcAft>
                <a:spcPts val="0"/>
              </a:spcAft>
              <a:buSzPct val="25000"/>
            </a:pPr>
            <a:r>
              <a:rPr lang="en-US" sz="2540" kern="0" dirty="0">
                <a:solidFill>
                  <a:srgbClr val="000000"/>
                </a:solidFill>
                <a:latin typeface="Arial"/>
                <a:ea typeface="Arial"/>
                <a:cs typeface="Arial"/>
                <a:sym typeface="Arial"/>
              </a:rPr>
              <a:t>What are the expected outcomes?</a:t>
            </a:r>
          </a:p>
        </p:txBody>
      </p:sp>
      <p:sp>
        <p:nvSpPr>
          <p:cNvPr id="472" name="Shape 472"/>
          <p:cNvSpPr txBox="1"/>
          <p:nvPr/>
        </p:nvSpPr>
        <p:spPr>
          <a:xfrm>
            <a:off x="683568" y="627534"/>
            <a:ext cx="7812360" cy="3758752"/>
          </a:xfrm>
          <a:prstGeom prst="rect">
            <a:avLst/>
          </a:prstGeom>
          <a:noFill/>
          <a:ln>
            <a:noFill/>
          </a:ln>
        </p:spPr>
        <p:txBody>
          <a:bodyPr wrap="square" lIns="82927" tIns="82927" rIns="82927" bIns="82927" anchor="t" anchorCtr="0">
            <a:noAutofit/>
          </a:bodyPr>
          <a:lstStyle/>
          <a:p>
            <a:pPr marL="414726" indent="-345605" fontAlgn="auto">
              <a:spcBef>
                <a:spcPts val="0"/>
              </a:spcBef>
              <a:spcAft>
                <a:spcPts val="0"/>
              </a:spcAft>
              <a:buClr>
                <a:srgbClr val="595959"/>
              </a:buClr>
              <a:buSzPct val="100000"/>
              <a:buFont typeface="Arial"/>
              <a:buChar char="●"/>
            </a:pPr>
            <a:r>
              <a:rPr lang="en-US" sz="2177" kern="0" dirty="0">
                <a:solidFill>
                  <a:srgbClr val="595959"/>
                </a:solidFill>
                <a:latin typeface="Arial"/>
                <a:ea typeface="Arial"/>
                <a:cs typeface="Arial"/>
                <a:sym typeface="Arial"/>
              </a:rPr>
              <a:t>Measurements of the </a:t>
            </a:r>
            <a:r>
              <a:rPr lang="en-US" sz="2177" b="1" kern="0" dirty="0">
                <a:solidFill>
                  <a:srgbClr val="595959"/>
                </a:solidFill>
                <a:latin typeface="Arial"/>
                <a:ea typeface="Arial"/>
                <a:cs typeface="Arial"/>
                <a:sym typeface="Arial"/>
              </a:rPr>
              <a:t>brightness temperature at multiple frequencies</a:t>
            </a:r>
            <a:r>
              <a:rPr lang="en-US" sz="2177" kern="0" dirty="0">
                <a:solidFill>
                  <a:srgbClr val="595959"/>
                </a:solidFill>
                <a:latin typeface="Arial"/>
                <a:ea typeface="Arial"/>
                <a:cs typeface="Arial"/>
                <a:sym typeface="Arial"/>
              </a:rPr>
              <a:t> for snow covered ice across a long period of time under varying environmental conditions;</a:t>
            </a:r>
          </a:p>
          <a:p>
            <a:pPr marL="414726" indent="-345605" fontAlgn="auto">
              <a:spcBef>
                <a:spcPts val="0"/>
              </a:spcBef>
              <a:spcAft>
                <a:spcPts val="0"/>
              </a:spcAft>
              <a:buClr>
                <a:srgbClr val="595959"/>
              </a:buClr>
              <a:buSzPct val="100000"/>
              <a:buFont typeface="Arial"/>
              <a:buChar char="●"/>
            </a:pPr>
            <a:r>
              <a:rPr lang="en-US" sz="2177" b="1" kern="0" dirty="0">
                <a:solidFill>
                  <a:srgbClr val="595959"/>
                </a:solidFill>
                <a:latin typeface="Arial"/>
                <a:ea typeface="Arial"/>
                <a:cs typeface="Arial"/>
                <a:sym typeface="Arial"/>
              </a:rPr>
              <a:t>Spatial variability</a:t>
            </a:r>
            <a:r>
              <a:rPr lang="en-US" sz="2177" kern="0" dirty="0">
                <a:solidFill>
                  <a:srgbClr val="595959"/>
                </a:solidFill>
                <a:latin typeface="Arial"/>
                <a:ea typeface="Arial"/>
                <a:cs typeface="Arial"/>
                <a:sym typeface="Arial"/>
              </a:rPr>
              <a:t> of brightness temperatures </a:t>
            </a:r>
          </a:p>
          <a:p>
            <a:pPr marL="414726" indent="-345605" fontAlgn="auto">
              <a:spcBef>
                <a:spcPts val="0"/>
              </a:spcBef>
              <a:spcAft>
                <a:spcPts val="0"/>
              </a:spcAft>
              <a:buClr>
                <a:srgbClr val="595959"/>
              </a:buClr>
              <a:buSzPct val="100000"/>
              <a:buFont typeface="Arial"/>
              <a:buChar char="●"/>
            </a:pPr>
            <a:r>
              <a:rPr lang="en-US" sz="2177" b="1" kern="0" dirty="0">
                <a:solidFill>
                  <a:srgbClr val="595959"/>
                </a:solidFill>
                <a:latin typeface="Arial"/>
                <a:ea typeface="Arial"/>
                <a:cs typeface="Arial"/>
                <a:sym typeface="Arial"/>
              </a:rPr>
              <a:t>Validation of RT models</a:t>
            </a:r>
            <a:r>
              <a:rPr lang="en-US" sz="2177" kern="0" dirty="0">
                <a:solidFill>
                  <a:srgbClr val="595959"/>
                </a:solidFill>
                <a:latin typeface="Arial"/>
                <a:ea typeface="Arial"/>
                <a:cs typeface="Arial"/>
                <a:sym typeface="Arial"/>
              </a:rPr>
              <a:t> using collocated measurements from remote sensing and in-situ</a:t>
            </a:r>
          </a:p>
          <a:p>
            <a:pPr marL="414726" indent="-345605" fontAlgn="auto">
              <a:spcBef>
                <a:spcPts val="0"/>
              </a:spcBef>
              <a:spcAft>
                <a:spcPts val="0"/>
              </a:spcAft>
              <a:buClr>
                <a:srgbClr val="595959"/>
              </a:buClr>
              <a:buSzPct val="100000"/>
              <a:buFontTx/>
              <a:buChar char="●"/>
            </a:pPr>
            <a:r>
              <a:rPr lang="en-US" sz="2177" b="1" kern="0" dirty="0">
                <a:solidFill>
                  <a:srgbClr val="595959"/>
                </a:solidFill>
                <a:latin typeface="Arial"/>
                <a:ea typeface="Arial"/>
                <a:cs typeface="Arial"/>
                <a:sym typeface="Arial"/>
              </a:rPr>
              <a:t>Improved sea ice emissivity / radiative transfer models</a:t>
            </a:r>
          </a:p>
          <a:p>
            <a:pPr marL="414726" indent="-345605" fontAlgn="auto">
              <a:spcBef>
                <a:spcPts val="0"/>
              </a:spcBef>
              <a:spcAft>
                <a:spcPts val="0"/>
              </a:spcAft>
              <a:buClr>
                <a:srgbClr val="595959"/>
              </a:buClr>
              <a:buSzPct val="100000"/>
              <a:buFont typeface="Arial"/>
              <a:buChar char="●"/>
            </a:pPr>
            <a:r>
              <a:rPr lang="en-US" sz="2177" kern="0" dirty="0">
                <a:solidFill>
                  <a:srgbClr val="595959"/>
                </a:solidFill>
                <a:latin typeface="Arial"/>
                <a:ea typeface="Arial"/>
                <a:cs typeface="Arial"/>
                <a:sym typeface="Arial"/>
              </a:rPr>
              <a:t>Improved retrieval algorithms for sea ice and </a:t>
            </a:r>
            <a:r>
              <a:rPr lang="en-US" sz="2177" b="1" kern="0" dirty="0">
                <a:solidFill>
                  <a:srgbClr val="595959"/>
                </a:solidFill>
                <a:latin typeface="Arial"/>
                <a:ea typeface="Arial"/>
                <a:cs typeface="Arial"/>
                <a:sym typeface="Arial"/>
              </a:rPr>
              <a:t>snow thickness</a:t>
            </a:r>
            <a:r>
              <a:rPr lang="en-US" sz="2177" kern="0" dirty="0">
                <a:solidFill>
                  <a:srgbClr val="595959"/>
                </a:solidFill>
                <a:latin typeface="Arial"/>
                <a:ea typeface="Arial"/>
                <a:cs typeface="Arial"/>
                <a:sym typeface="Arial"/>
              </a:rPr>
              <a:t> for L-band missions</a:t>
            </a:r>
          </a:p>
          <a:p>
            <a:pPr marL="414726" indent="-345605" fontAlgn="auto">
              <a:spcBef>
                <a:spcPts val="0"/>
              </a:spcBef>
              <a:spcAft>
                <a:spcPts val="0"/>
              </a:spcAft>
              <a:buClr>
                <a:srgbClr val="595959"/>
              </a:buClr>
              <a:buSzPct val="100000"/>
              <a:buFont typeface="Arial"/>
              <a:buChar char="●"/>
            </a:pPr>
            <a:r>
              <a:rPr lang="en-US" sz="2177" kern="0" dirty="0">
                <a:solidFill>
                  <a:srgbClr val="595959"/>
                </a:solidFill>
                <a:latin typeface="Arial"/>
                <a:ea typeface="Arial"/>
                <a:cs typeface="Arial"/>
                <a:sym typeface="Arial"/>
              </a:rPr>
              <a:t>New retrieval methods (e.g. for </a:t>
            </a:r>
            <a:r>
              <a:rPr lang="en-US" sz="2177" b="1" kern="0" dirty="0">
                <a:solidFill>
                  <a:srgbClr val="595959"/>
                </a:solidFill>
                <a:latin typeface="Arial"/>
                <a:ea typeface="Arial"/>
                <a:cs typeface="Arial"/>
                <a:sym typeface="Arial"/>
              </a:rPr>
              <a:t>sea ice salinity</a:t>
            </a:r>
            <a:r>
              <a:rPr lang="en-US" sz="2177" kern="0" dirty="0">
                <a:solidFill>
                  <a:srgbClr val="595959"/>
                </a:solidFill>
                <a:latin typeface="Arial"/>
                <a:ea typeface="Arial"/>
                <a:cs typeface="Arial"/>
                <a:sym typeface="Arial"/>
              </a:rPr>
              <a:t>) for </a:t>
            </a:r>
            <a:br>
              <a:rPr lang="en-US" sz="2177" kern="0" dirty="0">
                <a:solidFill>
                  <a:srgbClr val="595959"/>
                </a:solidFill>
                <a:latin typeface="Arial"/>
                <a:ea typeface="Arial"/>
                <a:cs typeface="Arial"/>
                <a:sym typeface="Arial"/>
              </a:rPr>
            </a:br>
            <a:r>
              <a:rPr lang="en-US" sz="2177" kern="0" dirty="0">
                <a:solidFill>
                  <a:srgbClr val="595959"/>
                </a:solidFill>
                <a:latin typeface="Arial"/>
                <a:ea typeface="Arial"/>
                <a:cs typeface="Arial"/>
                <a:sym typeface="Arial"/>
              </a:rPr>
              <a:t>	  </a:t>
            </a:r>
            <a:r>
              <a:rPr lang="en-US" sz="2177" b="1" kern="0" dirty="0">
                <a:solidFill>
                  <a:srgbClr val="595959"/>
                </a:solidFill>
                <a:latin typeface="Arial"/>
                <a:ea typeface="Arial"/>
                <a:cs typeface="Arial"/>
                <a:sym typeface="Arial"/>
              </a:rPr>
              <a:t>future satellite missions</a:t>
            </a:r>
            <a:r>
              <a:rPr lang="en-US" sz="2177" kern="0" dirty="0">
                <a:solidFill>
                  <a:srgbClr val="595959"/>
                </a:solidFill>
                <a:latin typeface="Arial"/>
                <a:ea typeface="Arial"/>
                <a:cs typeface="Arial"/>
                <a:sym typeface="Arial"/>
              </a:rPr>
              <a:t> </a:t>
            </a:r>
          </a:p>
        </p:txBody>
      </p:sp>
    </p:spTree>
    <p:extLst>
      <p:ext uri="{BB962C8B-B14F-4D97-AF65-F5344CB8AC3E}">
        <p14:creationId xmlns:p14="http://schemas.microsoft.com/office/powerpoint/2010/main" val="544247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627534"/>
          </a:xfrm>
        </p:spPr>
        <p:txBody>
          <a:bodyPr/>
          <a:lstStyle/>
          <a:p>
            <a:r>
              <a:rPr lang="en-US"/>
              <a:t>Microwave Scatterometer</a:t>
            </a:r>
          </a:p>
        </p:txBody>
      </p:sp>
      <p:sp>
        <p:nvSpPr>
          <p:cNvPr id="3" name="Content Placeholder 2"/>
          <p:cNvSpPr>
            <a:spLocks noGrp="1"/>
          </p:cNvSpPr>
          <p:nvPr>
            <p:ph idx="1"/>
          </p:nvPr>
        </p:nvSpPr>
        <p:spPr>
          <a:xfrm>
            <a:off x="4716016" y="635851"/>
            <a:ext cx="4450048" cy="4028006"/>
          </a:xfrm>
        </p:spPr>
        <p:txBody>
          <a:bodyPr/>
          <a:lstStyle/>
          <a:p>
            <a:r>
              <a:rPr lang="en-US"/>
              <a:t>Evaluation of SAR (Sentinel-1, </a:t>
            </a:r>
            <a:r>
              <a:rPr lang="en-US" err="1"/>
              <a:t>TerraSAR</a:t>
            </a:r>
            <a:r>
              <a:rPr lang="en-US"/>
              <a:t>-X, Radarsat-2, ALOS-2</a:t>
            </a:r>
            <a:r>
              <a:rPr lang="de-DE"/>
              <a:t>) </a:t>
            </a:r>
            <a:r>
              <a:rPr lang="de-DE" err="1"/>
              <a:t>and</a:t>
            </a:r>
            <a:r>
              <a:rPr lang="de-DE"/>
              <a:t> scatterometers (ASCAT)</a:t>
            </a:r>
            <a:endParaRPr lang="en-US"/>
          </a:p>
          <a:p>
            <a:r>
              <a:rPr lang="en-US"/>
              <a:t>Multi-frequency (L/C/X/Ku), polarimetric scatterometer measurements snow and ice </a:t>
            </a:r>
          </a:p>
          <a:p>
            <a:r>
              <a:rPr lang="en-US"/>
              <a:t>Snow and ice radiative transfer and scattering model</a:t>
            </a:r>
          </a:p>
          <a:p>
            <a:r>
              <a:rPr lang="en-US"/>
              <a:t>Extensive in-situ snow and ice properties measurements</a:t>
            </a:r>
          </a:p>
        </p:txBody>
      </p:sp>
      <p:sp>
        <p:nvSpPr>
          <p:cNvPr id="14" name="TextBox 13"/>
          <p:cNvSpPr txBox="1"/>
          <p:nvPr/>
        </p:nvSpPr>
        <p:spPr>
          <a:xfrm>
            <a:off x="6925910" y="4620280"/>
            <a:ext cx="1407758" cy="523220"/>
          </a:xfrm>
          <a:prstGeom prst="rect">
            <a:avLst/>
          </a:prstGeom>
          <a:noFill/>
        </p:spPr>
        <p:txBody>
          <a:bodyPr wrap="none" rtlCol="0">
            <a:spAutoFit/>
          </a:bodyPr>
          <a:lstStyle/>
          <a:p>
            <a:r>
              <a:rPr lang="en-US" sz="1400">
                <a:solidFill>
                  <a:schemeClr val="tx1">
                    <a:lumMod val="50000"/>
                    <a:lumOff val="50000"/>
                  </a:schemeClr>
                </a:solidFill>
                <a:latin typeface="Arial" panose="020B0604020202020204" pitchFamily="34" charset="0"/>
                <a:cs typeface="Arial" panose="020B0604020202020204" pitchFamily="34" charset="0"/>
              </a:rPr>
              <a:t>Gunnar Spreen</a:t>
            </a:r>
          </a:p>
          <a:p>
            <a:r>
              <a:rPr lang="en-US" sz="1400" err="1">
                <a:solidFill>
                  <a:schemeClr val="tx1">
                    <a:lumMod val="50000"/>
                    <a:lumOff val="50000"/>
                  </a:schemeClr>
                </a:solidFill>
                <a:latin typeface="Arial" panose="020B0604020202020204" pitchFamily="34" charset="0"/>
                <a:cs typeface="Arial" panose="020B0604020202020204" pitchFamily="34" charset="0"/>
              </a:rPr>
              <a:t>Tânia</a:t>
            </a:r>
            <a:r>
              <a:rPr lang="en-US" sz="1400">
                <a:solidFill>
                  <a:schemeClr val="tx1">
                    <a:lumMod val="50000"/>
                    <a:lumOff val="50000"/>
                  </a:schemeClr>
                </a:solidFill>
                <a:latin typeface="Arial" panose="020B0604020202020204" pitchFamily="34" charset="0"/>
                <a:cs typeface="Arial" panose="020B0604020202020204" pitchFamily="34" charset="0"/>
              </a:rPr>
              <a:t> </a:t>
            </a:r>
            <a:r>
              <a:rPr lang="en-US" sz="1400" err="1">
                <a:solidFill>
                  <a:schemeClr val="tx1">
                    <a:lumMod val="50000"/>
                    <a:lumOff val="50000"/>
                  </a:schemeClr>
                </a:solidFill>
                <a:latin typeface="Arial" panose="020B0604020202020204" pitchFamily="34" charset="0"/>
                <a:cs typeface="Arial" panose="020B0604020202020204" pitchFamily="34" charset="0"/>
              </a:rPr>
              <a:t>Casal</a:t>
            </a:r>
            <a:endParaRPr lang="en-US" sz="140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514" y="123478"/>
            <a:ext cx="1217842" cy="523291"/>
          </a:xfrm>
          <a:prstGeom prst="rect">
            <a:avLst/>
          </a:prstGeom>
        </p:spPr>
      </p:pic>
      <p:sp>
        <p:nvSpPr>
          <p:cNvPr id="13" name="TextBox 12"/>
          <p:cNvSpPr txBox="1"/>
          <p:nvPr/>
        </p:nvSpPr>
        <p:spPr>
          <a:xfrm>
            <a:off x="2729718" y="836510"/>
            <a:ext cx="1361270" cy="261610"/>
          </a:xfrm>
          <a:prstGeom prst="rect">
            <a:avLst/>
          </a:prstGeom>
          <a:noFill/>
        </p:spPr>
        <p:txBody>
          <a:bodyPr wrap="none" rtlCol="0">
            <a:spAutoFit/>
          </a:bodyPr>
          <a:lstStyle/>
          <a:p>
            <a:r>
              <a:rPr lang="en-US" sz="1100">
                <a:solidFill>
                  <a:schemeClr val="bg1"/>
                </a:solidFill>
                <a:latin typeface="Arial" panose="020B0604020202020204" pitchFamily="34" charset="0"/>
                <a:cs typeface="Arial" panose="020B0604020202020204" pitchFamily="34" charset="0"/>
              </a:rPr>
              <a:t>Thin Ice Thickness</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1267" y="2764600"/>
            <a:ext cx="2398172" cy="1861942"/>
          </a:xfrm>
          <a:prstGeom prst="rect">
            <a:avLst/>
          </a:prstGeom>
          <a:ln w="6350" cap="sq">
            <a:solidFill>
              <a:schemeClr val="tx1"/>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9870" y="715668"/>
            <a:ext cx="4449872" cy="1928090"/>
          </a:xfrm>
          <a:prstGeom prst="rect">
            <a:avLst/>
          </a:prstGeom>
          <a:effectLst>
            <a:outerShdw blurRad="50800" dist="76200" dir="2700000" algn="tl" rotWithShape="0">
              <a:prstClr val="black">
                <a:alpha val="40000"/>
              </a:prstClr>
            </a:outerShdw>
          </a:effectLst>
        </p:spPr>
      </p:pic>
      <p:sp>
        <p:nvSpPr>
          <p:cNvPr id="22" name="TextBox 21"/>
          <p:cNvSpPr txBox="1"/>
          <p:nvPr/>
        </p:nvSpPr>
        <p:spPr>
          <a:xfrm>
            <a:off x="139870" y="2749192"/>
            <a:ext cx="1933543" cy="1538883"/>
          </a:xfrm>
          <a:prstGeom prst="rect">
            <a:avLst/>
          </a:prstGeom>
          <a:noFill/>
        </p:spPr>
        <p:txBody>
          <a:bodyPr wrap="none" rtlCol="0">
            <a:spAutoFit/>
          </a:bodyPr>
          <a:lstStyle/>
          <a:p>
            <a:pPr>
              <a:spcBef>
                <a:spcPts val="600"/>
              </a:spcBef>
            </a:pPr>
            <a:r>
              <a:rPr lang="en-US" sz="1400" dirty="0">
                <a:latin typeface="Arial" panose="020B0604020202020204" pitchFamily="34" charset="0"/>
                <a:cs typeface="Arial" panose="020B0604020202020204" pitchFamily="34" charset="0"/>
              </a:rPr>
              <a:t>Claude </a:t>
            </a:r>
            <a:r>
              <a:rPr lang="en-US" sz="1400" dirty="0" err="1">
                <a:latin typeface="Arial" panose="020B0604020202020204" pitchFamily="34" charset="0"/>
                <a:cs typeface="Arial" panose="020B0604020202020204" pitchFamily="34" charset="0"/>
              </a:rPr>
              <a:t>Duguay</a:t>
            </a:r>
            <a:endParaRPr lang="en-US" sz="1400" dirty="0">
              <a:latin typeface="Arial" panose="020B0604020202020204" pitchFamily="34" charset="0"/>
              <a:cs typeface="Arial" panose="020B0604020202020204" pitchFamily="34" charset="0"/>
            </a:endParaRPr>
          </a:p>
          <a:p>
            <a:pPr>
              <a:spcBef>
                <a:spcPts val="0"/>
              </a:spcBef>
            </a:pPr>
            <a:r>
              <a:rPr lang="en-US" sz="1400" i="1" dirty="0">
                <a:latin typeface="Arial" panose="020B0604020202020204" pitchFamily="34" charset="0"/>
                <a:cs typeface="Arial" panose="020B0604020202020204" pitchFamily="34" charset="0"/>
              </a:rPr>
              <a:t>University of Waterloo</a:t>
            </a:r>
          </a:p>
          <a:p>
            <a:pPr>
              <a:spcBef>
                <a:spcPts val="600"/>
              </a:spcBef>
            </a:pPr>
            <a:r>
              <a:rPr lang="en-US" sz="1400" dirty="0">
                <a:latin typeface="Arial" panose="020B0604020202020204" pitchFamily="34" charset="0"/>
                <a:cs typeface="Arial" panose="020B0604020202020204" pitchFamily="34" charset="0"/>
              </a:rPr>
              <a:t>Randall </a:t>
            </a:r>
            <a:r>
              <a:rPr lang="en-US" sz="1400" dirty="0" err="1">
                <a:latin typeface="Arial" panose="020B0604020202020204" pitchFamily="34" charset="0"/>
                <a:cs typeface="Arial" panose="020B0604020202020204" pitchFamily="34" charset="0"/>
              </a:rPr>
              <a:t>Scharien</a:t>
            </a:r>
            <a:endParaRPr lang="en-US" sz="1400" dirty="0">
              <a:latin typeface="Arial" panose="020B0604020202020204" pitchFamily="34" charset="0"/>
              <a:cs typeface="Arial" panose="020B0604020202020204" pitchFamily="34" charset="0"/>
            </a:endParaRPr>
          </a:p>
          <a:p>
            <a:pPr>
              <a:spcBef>
                <a:spcPts val="0"/>
              </a:spcBef>
            </a:pPr>
            <a:r>
              <a:rPr lang="en-US" sz="1400" i="1" dirty="0">
                <a:latin typeface="Arial" panose="020B0604020202020204" pitchFamily="34" charset="0"/>
                <a:cs typeface="Arial" panose="020B0604020202020204" pitchFamily="34" charset="0"/>
              </a:rPr>
              <a:t>University of Victoria</a:t>
            </a:r>
          </a:p>
          <a:p>
            <a:pPr>
              <a:spcBef>
                <a:spcPts val="600"/>
              </a:spcBef>
            </a:pPr>
            <a:r>
              <a:rPr lang="en-US" sz="1400" dirty="0">
                <a:latin typeface="Arial" panose="020B0604020202020204" pitchFamily="34" charset="0"/>
                <a:cs typeface="Arial" panose="020B0604020202020204" pitchFamily="34" charset="0"/>
              </a:rPr>
              <a:t>John </a:t>
            </a:r>
            <a:r>
              <a:rPr lang="en-US" sz="1400" dirty="0" err="1">
                <a:latin typeface="Arial" panose="020B0604020202020204" pitchFamily="34" charset="0"/>
                <a:cs typeface="Arial" panose="020B0604020202020204" pitchFamily="34" charset="0"/>
              </a:rPr>
              <a:t>Yackel</a:t>
            </a:r>
            <a:endParaRPr lang="en-US" sz="1400" dirty="0">
              <a:latin typeface="Arial" panose="020B0604020202020204" pitchFamily="34" charset="0"/>
              <a:cs typeface="Arial" panose="020B0604020202020204" pitchFamily="34" charset="0"/>
            </a:endParaRPr>
          </a:p>
          <a:p>
            <a:pPr>
              <a:spcBef>
                <a:spcPts val="0"/>
              </a:spcBef>
            </a:pPr>
            <a:r>
              <a:rPr lang="en-US" sz="1400" i="1" dirty="0">
                <a:latin typeface="Arial" panose="020B0604020202020204" pitchFamily="34" charset="0"/>
                <a:cs typeface="Arial" panose="020B0604020202020204" pitchFamily="34" charset="0"/>
              </a:rPr>
              <a:t>University of Calgary</a:t>
            </a:r>
          </a:p>
        </p:txBody>
      </p:sp>
    </p:spTree>
    <p:extLst>
      <p:ext uri="{BB962C8B-B14F-4D97-AF65-F5344CB8AC3E}">
        <p14:creationId xmlns:p14="http://schemas.microsoft.com/office/powerpoint/2010/main" val="1189415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12"/>
          <p:cNvGrpSpPr/>
          <p:nvPr/>
        </p:nvGrpSpPr>
        <p:grpSpPr>
          <a:xfrm>
            <a:off x="422324" y="3675643"/>
            <a:ext cx="8030227" cy="1374380"/>
            <a:chOff x="-1588" y="5292725"/>
            <a:chExt cx="9145587" cy="1565275"/>
          </a:xfrm>
        </p:grpSpPr>
        <p:pic>
          <p:nvPicPr>
            <p:cNvPr id="14" name="Picture 13"/>
            <p:cNvPicPr>
              <a:picLocks noChangeAspect="1"/>
            </p:cNvPicPr>
            <p:nvPr/>
          </p:nvPicPr>
          <p:blipFill>
            <a:blip r:embed="rId2" cstate="email">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7311768" y="5292727"/>
              <a:ext cx="1832231" cy="1565272"/>
            </a:xfrm>
            <a:prstGeom prst="rect">
              <a:avLst/>
            </a:prstGeom>
          </p:spPr>
        </p:pic>
        <p:grpSp>
          <p:nvGrpSpPr>
            <p:cNvPr id="15" name="Group 14"/>
            <p:cNvGrpSpPr/>
            <p:nvPr/>
          </p:nvGrpSpPr>
          <p:grpSpPr>
            <a:xfrm>
              <a:off x="-1588" y="5292725"/>
              <a:ext cx="7344074" cy="1565275"/>
              <a:chOff x="-1588" y="5292725"/>
              <a:chExt cx="7344074" cy="1565275"/>
            </a:xfrm>
          </p:grpSpPr>
          <p:pic>
            <p:nvPicPr>
              <p:cNvPr id="16" name="Picture 15" descr="0618aft2_site4.jpg"/>
              <p:cNvPicPr>
                <a:picLocks noChangeAspect="1"/>
              </p:cNvPicPr>
              <p:nvPr/>
            </p:nvPicPr>
            <p:blipFill>
              <a:blip r:embed="rId4" cstate="email">
                <a:graysc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5267094" y="5292726"/>
                <a:ext cx="2075392" cy="1565273"/>
              </a:xfrm>
              <a:prstGeom prst="rect">
                <a:avLst/>
              </a:prstGeom>
            </p:spPr>
          </p:pic>
          <p:pic>
            <p:nvPicPr>
              <p:cNvPr id="17" name="Picture 2" descr="http://www.cases.quebec-ocean.ulaval.ca/images/equipme/g_buggy7.jpg">
                <a:hlinkClick r:id="rId6"/>
              </p:cNvPr>
              <p:cNvPicPr>
                <a:picLocks noChangeAspect="1" noChangeArrowheads="1"/>
              </p:cNvPicPr>
              <p:nvPr/>
            </p:nvPicPr>
            <p:blipFill>
              <a:blip r:embed="rId7" cstate="email">
                <a:graysc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588" y="5292725"/>
                <a:ext cx="1755246" cy="1565275"/>
              </a:xfrm>
              <a:prstGeom prst="rect">
                <a:avLst/>
              </a:prstGeom>
              <a:noFill/>
              <a:ln>
                <a:noFill/>
              </a:ln>
            </p:spPr>
          </p:pic>
          <p:pic>
            <p:nvPicPr>
              <p:cNvPr id="18" name="Picture 17" descr="heli0616aft_05.JPG"/>
              <p:cNvPicPr>
                <a:picLocks noChangeAspect="1"/>
              </p:cNvPicPr>
              <p:nvPr/>
            </p:nvPicPr>
            <p:blipFill>
              <a:blip r:embed="rId9" cstate="email">
                <a:graysc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a:fillRect/>
              </a:stretch>
            </p:blipFill>
            <p:spPr>
              <a:xfrm>
                <a:off x="1753658" y="5292727"/>
                <a:ext cx="1903711" cy="1565273"/>
              </a:xfrm>
              <a:prstGeom prst="rect">
                <a:avLst/>
              </a:prstGeom>
              <a:ln>
                <a:noFill/>
              </a:ln>
            </p:spPr>
          </p:pic>
          <p:pic>
            <p:nvPicPr>
              <p:cNvPr id="19" name="Picture 18" descr="heli0616aft_59.JPG"/>
              <p:cNvPicPr>
                <a:picLocks noChangeAspect="1"/>
              </p:cNvPicPr>
              <p:nvPr/>
            </p:nvPicPr>
            <p:blipFill>
              <a:blip r:embed="rId11" cstate="email">
                <a:graysc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3657369" y="5292727"/>
                <a:ext cx="1932748" cy="1565272"/>
              </a:xfrm>
              <a:prstGeom prst="rect">
                <a:avLst/>
              </a:prstGeom>
            </p:spPr>
          </p:pic>
        </p:grpSp>
      </p:grpSp>
      <p:sp>
        <p:nvSpPr>
          <p:cNvPr id="4" name="Content Placeholder 2"/>
          <p:cNvSpPr>
            <a:spLocks noGrp="1"/>
          </p:cNvSpPr>
          <p:nvPr>
            <p:ph idx="1"/>
          </p:nvPr>
        </p:nvSpPr>
        <p:spPr>
          <a:xfrm>
            <a:off x="539552" y="87474"/>
            <a:ext cx="6434472" cy="1296144"/>
          </a:xfrm>
        </p:spPr>
        <p:txBody>
          <a:bodyPr>
            <a:normAutofit/>
          </a:bodyPr>
          <a:lstStyle/>
          <a:p>
            <a:pPr marL="0" indent="0">
              <a:buNone/>
            </a:pPr>
            <a:r>
              <a:rPr lang="en-CA" sz="2100" i="1" err="1"/>
              <a:t>MOSAiC</a:t>
            </a:r>
            <a:r>
              <a:rPr lang="en-CA" sz="2100" i="1"/>
              <a:t>-Scat </a:t>
            </a:r>
          </a:p>
          <a:p>
            <a:pPr marL="0" indent="0">
              <a:buNone/>
            </a:pPr>
            <a:r>
              <a:rPr lang="en-CA" sz="2100" i="1"/>
              <a:t>Project.</a:t>
            </a:r>
            <a:r>
              <a:rPr lang="en-CA" sz="2100"/>
              <a:t> Better understanding of radar interaction with various sea ice features during sea ice melt pond season </a:t>
            </a:r>
          </a:p>
        </p:txBody>
      </p:sp>
      <p:pic>
        <p:nvPicPr>
          <p:cNvPr id="5" name="Picture 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07345" y="1329612"/>
            <a:ext cx="3316258" cy="2106233"/>
          </a:xfrm>
          <a:prstGeom prst="rect">
            <a:avLst/>
          </a:prstGeom>
          <a:ln w="6350">
            <a:solidFill>
              <a:schemeClr val="tx1"/>
            </a:solidFill>
          </a:ln>
        </p:spPr>
      </p:pic>
      <p:sp>
        <p:nvSpPr>
          <p:cNvPr id="7" name="Content Placeholder 2"/>
          <p:cNvSpPr txBox="1">
            <a:spLocks/>
          </p:cNvSpPr>
          <p:nvPr/>
        </p:nvSpPr>
        <p:spPr>
          <a:xfrm>
            <a:off x="5930379" y="1203598"/>
            <a:ext cx="3213621" cy="2546454"/>
          </a:xfrm>
          <a:prstGeom prst="rect">
            <a:avLst/>
          </a:prstGeom>
        </p:spPr>
        <p:txBody>
          <a:bodyPr vert="horz" lIns="68580" tIns="34290" rIns="68580" bIns="3429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3200" kern="1200">
                <a:solidFill>
                  <a:schemeClr val="tx1"/>
                </a:solidFill>
                <a:latin typeface="Calibri" panose="020F050202020403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Calibri" panose="020F050202020403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Calibri" panose="020F050202020403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Calibri" panose="020F050202020403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Aft>
                <a:spcPts val="0"/>
              </a:spcAft>
              <a:buClr>
                <a:srgbClr val="7A7A7A"/>
              </a:buClr>
            </a:pPr>
            <a:r>
              <a:rPr lang="en-CA" sz="1650">
                <a:solidFill>
                  <a:srgbClr val="000000"/>
                </a:solidFill>
              </a:rPr>
              <a:t>Multi-frequency, </a:t>
            </a:r>
            <a:r>
              <a:rPr lang="en-CA" sz="1650" err="1">
                <a:solidFill>
                  <a:srgbClr val="000000"/>
                </a:solidFill>
              </a:rPr>
              <a:t>polarimetric</a:t>
            </a:r>
            <a:r>
              <a:rPr lang="en-CA" sz="1650">
                <a:solidFill>
                  <a:srgbClr val="000000"/>
                </a:solidFill>
              </a:rPr>
              <a:t> </a:t>
            </a:r>
            <a:r>
              <a:rPr lang="en-CA" sz="1650" err="1">
                <a:solidFill>
                  <a:srgbClr val="000000"/>
                </a:solidFill>
              </a:rPr>
              <a:t>scatterometer</a:t>
            </a:r>
            <a:r>
              <a:rPr lang="en-CA" sz="1650">
                <a:solidFill>
                  <a:srgbClr val="000000"/>
                </a:solidFill>
              </a:rPr>
              <a:t> measurements of key features </a:t>
            </a:r>
          </a:p>
          <a:p>
            <a:pPr fontAlgn="auto">
              <a:spcAft>
                <a:spcPts val="0"/>
              </a:spcAft>
              <a:buClr>
                <a:srgbClr val="7A7A7A"/>
              </a:buClr>
            </a:pPr>
            <a:r>
              <a:rPr lang="en-CA" sz="1650">
                <a:solidFill>
                  <a:srgbClr val="000000"/>
                </a:solidFill>
              </a:rPr>
              <a:t>Surface roughness and dielectric property measurements/estimates  </a:t>
            </a:r>
          </a:p>
          <a:p>
            <a:pPr fontAlgn="auto">
              <a:spcAft>
                <a:spcPts val="0"/>
              </a:spcAft>
              <a:buClr>
                <a:srgbClr val="7A7A7A"/>
              </a:buClr>
            </a:pPr>
            <a:r>
              <a:rPr lang="en-CA" sz="1650">
                <a:solidFill>
                  <a:srgbClr val="000000"/>
                </a:solidFill>
              </a:rPr>
              <a:t>Scaling up and validating satellite data using aircraft and UAV data </a:t>
            </a:r>
          </a:p>
          <a:p>
            <a:pPr fontAlgn="auto">
              <a:spcAft>
                <a:spcPts val="0"/>
              </a:spcAft>
              <a:buClr>
                <a:srgbClr val="7A7A7A"/>
              </a:buClr>
            </a:pPr>
            <a:endParaRPr lang="en-CA" sz="1650">
              <a:solidFill>
                <a:srgbClr val="000000"/>
              </a:solidFill>
            </a:endParaRPr>
          </a:p>
        </p:txBody>
      </p:sp>
      <p:pic>
        <p:nvPicPr>
          <p:cNvPr id="8" name="Picture 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097709" y="1143759"/>
            <a:ext cx="1661185" cy="1289745"/>
          </a:xfrm>
          <a:prstGeom prst="rect">
            <a:avLst/>
          </a:prstGeom>
          <a:ln w="6350" cap="sq">
            <a:solidFill>
              <a:schemeClr val="tx1"/>
            </a:solidFill>
            <a:prstDash val="solid"/>
            <a:miter lim="800000"/>
          </a:ln>
          <a:effectLst>
            <a:outerShdw blurRad="50800" dist="38100" dir="2700000" algn="tl" rotWithShape="0">
              <a:srgbClr val="000000">
                <a:alpha val="43000"/>
              </a:srgbClr>
            </a:outerShdw>
          </a:effectLst>
        </p:spPr>
      </p:pic>
      <p:grpSp>
        <p:nvGrpSpPr>
          <p:cNvPr id="12" name="Group 11"/>
          <p:cNvGrpSpPr/>
          <p:nvPr/>
        </p:nvGrpSpPr>
        <p:grpSpPr>
          <a:xfrm>
            <a:off x="4094237" y="2526440"/>
            <a:ext cx="1664657" cy="1269446"/>
            <a:chOff x="5611990" y="3582871"/>
            <a:chExt cx="1880460" cy="1434014"/>
          </a:xfrm>
          <a:effectLst>
            <a:outerShdw blurRad="50800" dist="76200" dir="2700000" algn="tl" rotWithShape="0">
              <a:prstClr val="black">
                <a:alpha val="40000"/>
              </a:prstClr>
            </a:outerShdw>
          </a:effectLst>
        </p:grpSpPr>
        <p:pic>
          <p:nvPicPr>
            <p:cNvPr id="9" name="Picture 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flipV="1">
              <a:off x="5611990" y="3582871"/>
              <a:ext cx="1880460" cy="700409"/>
            </a:xfrm>
            <a:prstGeom prst="rect">
              <a:avLst/>
            </a:prstGeom>
          </p:spPr>
        </p:pic>
        <p:pic>
          <p:nvPicPr>
            <p:cNvPr id="10" name="Picture 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flipV="1">
              <a:off x="5611990" y="4322640"/>
              <a:ext cx="1880460" cy="694245"/>
            </a:xfrm>
            <a:prstGeom prst="rect">
              <a:avLst/>
            </a:prstGeom>
          </p:spPr>
        </p:pic>
      </p:grpSp>
      <p:sp>
        <p:nvSpPr>
          <p:cNvPr id="11" name="TextBox 10"/>
          <p:cNvSpPr txBox="1"/>
          <p:nvPr/>
        </p:nvSpPr>
        <p:spPr>
          <a:xfrm>
            <a:off x="3851920" y="-17756"/>
            <a:ext cx="5520357" cy="461665"/>
          </a:xfrm>
          <a:prstGeom prst="rect">
            <a:avLst/>
          </a:prstGeom>
          <a:noFill/>
        </p:spPr>
        <p:txBody>
          <a:bodyPr wrap="none" rtlCol="0">
            <a:spAutoFit/>
          </a:bodyPr>
          <a:lstStyle/>
          <a:p>
            <a:r>
              <a:rPr lang="en-US">
                <a:solidFill>
                  <a:srgbClr val="000000"/>
                </a:solidFill>
                <a:latin typeface="Arial"/>
              </a:rPr>
              <a:t>Randy </a:t>
            </a:r>
            <a:r>
              <a:rPr lang="en-US" err="1">
                <a:solidFill>
                  <a:srgbClr val="000000"/>
                </a:solidFill>
                <a:latin typeface="Arial"/>
              </a:rPr>
              <a:t>Scharien</a:t>
            </a:r>
            <a:r>
              <a:rPr lang="en-US">
                <a:solidFill>
                  <a:srgbClr val="000000"/>
                </a:solidFill>
                <a:latin typeface="Arial"/>
              </a:rPr>
              <a:t>, University of Victoria</a:t>
            </a:r>
          </a:p>
        </p:txBody>
      </p:sp>
    </p:spTree>
    <p:extLst>
      <p:ext uri="{BB962C8B-B14F-4D97-AF65-F5344CB8AC3E}">
        <p14:creationId xmlns:p14="http://schemas.microsoft.com/office/powerpoint/2010/main" val="67304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90"/>
          <p:cNvSpPr>
            <a:spLocks noChangeAspect="1" noChangeArrowheads="1"/>
          </p:cNvSpPr>
          <p:nvPr/>
        </p:nvSpPr>
        <p:spPr bwMode="auto">
          <a:xfrm>
            <a:off x="5303682" y="3954300"/>
            <a:ext cx="3665805" cy="711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64802" tIns="32401" rIns="64802" bIns="32401">
            <a:spAutoFit/>
          </a:bodyPr>
          <a:lstStyle/>
          <a:p>
            <a:pPr defTabSz="647700" fontAlgn="auto">
              <a:spcBef>
                <a:spcPts val="0"/>
              </a:spcBef>
              <a:spcAft>
                <a:spcPts val="0"/>
              </a:spcAft>
            </a:pPr>
            <a:r>
              <a:rPr lang="en-US" sz="1050" b="1" i="1" dirty="0">
                <a:solidFill>
                  <a:prstClr val="black"/>
                </a:solidFill>
                <a:latin typeface="Arial"/>
                <a:ea typeface="DejaVu Sans"/>
              </a:rPr>
              <a:t>Fig. 4</a:t>
            </a:r>
            <a:r>
              <a:rPr lang="en-US" sz="1050" i="1" dirty="0">
                <a:solidFill>
                  <a:prstClr val="black"/>
                </a:solidFill>
                <a:latin typeface="Arial"/>
                <a:ea typeface="DejaVu Sans"/>
              </a:rPr>
              <a:t>: The new </a:t>
            </a:r>
            <a:r>
              <a:rPr lang="en-US" sz="1050" i="1" dirty="0" err="1">
                <a:solidFill>
                  <a:prstClr val="black"/>
                </a:solidFill>
                <a:latin typeface="Arial"/>
                <a:ea typeface="DejaVu Sans"/>
              </a:rPr>
              <a:t>HeliScat</a:t>
            </a:r>
            <a:r>
              <a:rPr lang="en-US" sz="1050" i="1" dirty="0">
                <a:solidFill>
                  <a:prstClr val="black"/>
                </a:solidFill>
                <a:latin typeface="Arial"/>
                <a:ea typeface="DejaVu Sans"/>
              </a:rPr>
              <a:t> II: (1) visible and (2) IR cameras, (3) antenna, (4) mounting rack for helicopter use, (5) antenna drive/cam unit (above) and microwave unit (below).</a:t>
            </a:r>
          </a:p>
        </p:txBody>
      </p:sp>
      <p:pic>
        <p:nvPicPr>
          <p:cNvPr id="28" name="Grafik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3682" y="1547001"/>
            <a:ext cx="3665805" cy="2381056"/>
          </a:xfrm>
          <a:prstGeom prst="rect">
            <a:avLst/>
          </a:prstGeom>
        </p:spPr>
      </p:pic>
      <p:sp>
        <p:nvSpPr>
          <p:cNvPr id="31" name="Textfeld 30"/>
          <p:cNvSpPr txBox="1"/>
          <p:nvPr/>
        </p:nvSpPr>
        <p:spPr>
          <a:xfrm>
            <a:off x="7128770" y="2280534"/>
            <a:ext cx="426800" cy="300082"/>
          </a:xfrm>
          <a:prstGeom prst="rect">
            <a:avLst/>
          </a:prstGeom>
          <a:noFill/>
        </p:spPr>
        <p:txBody>
          <a:bodyPr wrap="square" rtlCol="0">
            <a:spAutoFit/>
          </a:bodyPr>
          <a:lstStyle/>
          <a:p>
            <a:pPr algn="ctr" fontAlgn="auto">
              <a:spcBef>
                <a:spcPts val="0"/>
              </a:spcBef>
              <a:spcAft>
                <a:spcPts val="0"/>
              </a:spcAft>
            </a:pPr>
            <a:r>
              <a:rPr lang="de-DE" sz="1350" b="1" dirty="0">
                <a:solidFill>
                  <a:srgbClr val="FFFF00"/>
                </a:solidFill>
                <a:latin typeface="Arial"/>
                <a:ea typeface="DejaVu Sans"/>
              </a:rPr>
              <a:t>(3)</a:t>
            </a:r>
          </a:p>
        </p:txBody>
      </p:sp>
      <p:sp>
        <p:nvSpPr>
          <p:cNvPr id="26" name="Textfeld 25"/>
          <p:cNvSpPr txBox="1">
            <a:spLocks noChangeAspect="1"/>
          </p:cNvSpPr>
          <p:nvPr/>
        </p:nvSpPr>
        <p:spPr>
          <a:xfrm>
            <a:off x="3059832" y="627534"/>
            <a:ext cx="5909434" cy="1061829"/>
          </a:xfrm>
          <a:prstGeom prst="rect">
            <a:avLst/>
          </a:prstGeom>
          <a:noFill/>
        </p:spPr>
        <p:txBody>
          <a:bodyPr wrap="square" rtlCol="0">
            <a:spAutoFit/>
          </a:bodyPr>
          <a:lstStyle/>
          <a:p>
            <a:pPr algn="just" fontAlgn="auto">
              <a:spcBef>
                <a:spcPts val="0"/>
              </a:spcBef>
              <a:spcAft>
                <a:spcPts val="0"/>
              </a:spcAft>
            </a:pPr>
            <a:r>
              <a:rPr lang="en-US" sz="1500" b="1" dirty="0" err="1">
                <a:solidFill>
                  <a:srgbClr val="C00000"/>
                </a:solidFill>
                <a:effectLst>
                  <a:innerShdw blurRad="114300">
                    <a:prstClr val="black"/>
                  </a:innerShdw>
                </a:effectLst>
                <a:latin typeface="Arial"/>
                <a:ea typeface="DejaVu Sans"/>
              </a:rPr>
              <a:t>HeliScat</a:t>
            </a:r>
            <a:r>
              <a:rPr lang="en-US" sz="1500" b="1" dirty="0">
                <a:solidFill>
                  <a:srgbClr val="C00000"/>
                </a:solidFill>
                <a:effectLst>
                  <a:innerShdw blurRad="114300">
                    <a:prstClr val="black"/>
                  </a:innerShdw>
                </a:effectLst>
                <a:latin typeface="Arial"/>
                <a:ea typeface="DejaVu Sans"/>
              </a:rPr>
              <a:t> II system modules/components</a:t>
            </a:r>
            <a:endParaRPr lang="en-US" sz="1500" b="1" dirty="0">
              <a:solidFill>
                <a:srgbClr val="C00000"/>
              </a:solidFill>
              <a:effectLst>
                <a:outerShdw blurRad="38100" dist="38100" dir="2700000" algn="tl">
                  <a:srgbClr val="000000">
                    <a:alpha val="43137"/>
                  </a:srgbClr>
                </a:outerShdw>
              </a:effectLst>
              <a:latin typeface="Arial"/>
              <a:ea typeface="DejaVu Sans"/>
            </a:endParaRPr>
          </a:p>
          <a:p>
            <a:pPr fontAlgn="auto">
              <a:spcBef>
                <a:spcPts val="0"/>
              </a:spcBef>
              <a:spcAft>
                <a:spcPts val="0"/>
              </a:spcAft>
            </a:pPr>
            <a:r>
              <a:rPr lang="en-US" sz="1200" dirty="0">
                <a:solidFill>
                  <a:prstClr val="black"/>
                </a:solidFill>
                <a:latin typeface="Arial"/>
                <a:ea typeface="DejaVu Sans"/>
              </a:rPr>
              <a:t>There are several additional instruments to supplement the backscatter data sets acquired during flights. These data are stored synchronous to the </a:t>
            </a:r>
            <a:r>
              <a:rPr lang="en-US" sz="1200" dirty="0" err="1">
                <a:solidFill>
                  <a:prstClr val="black"/>
                </a:solidFill>
                <a:latin typeface="Arial"/>
                <a:ea typeface="DejaVu Sans"/>
              </a:rPr>
              <a:t>scatterometer</a:t>
            </a:r>
            <a:r>
              <a:rPr lang="en-US" sz="1200" dirty="0">
                <a:solidFill>
                  <a:prstClr val="black"/>
                </a:solidFill>
                <a:latin typeface="Arial"/>
                <a:ea typeface="DejaVu Sans"/>
              </a:rPr>
              <a:t> acquisition: (1) Visible and (2) IR (Infra Red) high resolution image streams covering the </a:t>
            </a:r>
            <a:r>
              <a:rPr lang="en-US" sz="1200" dirty="0" err="1">
                <a:solidFill>
                  <a:prstClr val="black"/>
                </a:solidFill>
                <a:latin typeface="Arial"/>
                <a:ea typeface="DejaVu Sans"/>
              </a:rPr>
              <a:t>scatterometer</a:t>
            </a:r>
            <a:r>
              <a:rPr lang="en-US" sz="1200" dirty="0">
                <a:solidFill>
                  <a:prstClr val="black"/>
                </a:solidFill>
                <a:latin typeface="Arial"/>
                <a:ea typeface="DejaVu Sans"/>
              </a:rPr>
              <a:t> footprint;</a:t>
            </a:r>
            <a:endParaRPr lang="de-DE" sz="1350" dirty="0">
              <a:solidFill>
                <a:prstClr val="black"/>
              </a:solidFill>
              <a:latin typeface="Arial"/>
              <a:ea typeface="DejaVu Sans"/>
            </a:endParaRPr>
          </a:p>
        </p:txBody>
      </p:sp>
      <p:sp>
        <p:nvSpPr>
          <p:cNvPr id="34" name="Textfeld 33"/>
          <p:cNvSpPr txBox="1">
            <a:spLocks noChangeAspect="1"/>
          </p:cNvSpPr>
          <p:nvPr/>
        </p:nvSpPr>
        <p:spPr>
          <a:xfrm>
            <a:off x="3044777" y="1599642"/>
            <a:ext cx="2192903" cy="2885405"/>
          </a:xfrm>
          <a:prstGeom prst="rect">
            <a:avLst/>
          </a:prstGeom>
          <a:noFill/>
        </p:spPr>
        <p:txBody>
          <a:bodyPr wrap="square" rtlCol="0">
            <a:spAutoFit/>
          </a:bodyPr>
          <a:lstStyle/>
          <a:p>
            <a:pPr fontAlgn="auto">
              <a:spcBef>
                <a:spcPts val="0"/>
              </a:spcBef>
              <a:spcAft>
                <a:spcPts val="0"/>
              </a:spcAft>
            </a:pPr>
            <a:r>
              <a:rPr lang="en-US" sz="1200" dirty="0">
                <a:solidFill>
                  <a:prstClr val="black"/>
                </a:solidFill>
                <a:latin typeface="Arial"/>
                <a:ea typeface="DejaVu Sans"/>
              </a:rPr>
              <a:t>(3) an X-sense motion tracker captures all helicopter move-</a:t>
            </a:r>
            <a:r>
              <a:rPr lang="en-US" sz="1200" dirty="0" err="1">
                <a:solidFill>
                  <a:prstClr val="black"/>
                </a:solidFill>
                <a:latin typeface="Arial"/>
                <a:ea typeface="DejaVu Sans"/>
              </a:rPr>
              <a:t>ments</a:t>
            </a:r>
            <a:r>
              <a:rPr lang="en-US" sz="1200" dirty="0">
                <a:solidFill>
                  <a:prstClr val="black"/>
                </a:solidFill>
                <a:latin typeface="Arial"/>
                <a:ea typeface="DejaVu Sans"/>
              </a:rPr>
              <a:t> (pitch, roll, yaw);</a:t>
            </a:r>
          </a:p>
          <a:p>
            <a:pPr fontAlgn="auto">
              <a:spcBef>
                <a:spcPts val="0"/>
              </a:spcBef>
              <a:spcAft>
                <a:spcPts val="0"/>
              </a:spcAft>
            </a:pPr>
            <a:r>
              <a:rPr lang="en-US" sz="1200" dirty="0">
                <a:solidFill>
                  <a:prstClr val="black"/>
                </a:solidFill>
                <a:latin typeface="Arial"/>
                <a:ea typeface="DejaVu Sans"/>
              </a:rPr>
              <a:t>(4) GPS is used to register the helicopter position and time (LAT, LON, ALT, UTC). (5) A powerful servo drive allows to adjust the antenna angle and dynamically compensate the helicopter pitch motion.</a:t>
            </a:r>
            <a:br>
              <a:rPr lang="en-US" sz="1200" dirty="0">
                <a:solidFill>
                  <a:prstClr val="black"/>
                </a:solidFill>
                <a:latin typeface="Arial"/>
                <a:ea typeface="DejaVu Sans"/>
              </a:rPr>
            </a:br>
            <a:r>
              <a:rPr lang="en-US" sz="1200" dirty="0">
                <a:solidFill>
                  <a:prstClr val="black"/>
                </a:solidFill>
                <a:latin typeface="Arial"/>
                <a:ea typeface="DejaVu Sans"/>
              </a:rPr>
              <a:t>Finally, the complete system can be operated from a laptop.</a:t>
            </a:r>
          </a:p>
          <a:p>
            <a:pPr algn="just" fontAlgn="auto">
              <a:spcBef>
                <a:spcPts val="0"/>
              </a:spcBef>
              <a:spcAft>
                <a:spcPts val="0"/>
              </a:spcAft>
            </a:pPr>
            <a:endParaRPr lang="de-DE" sz="1350" dirty="0">
              <a:solidFill>
                <a:prstClr val="black"/>
              </a:solidFill>
              <a:latin typeface="Arial"/>
              <a:ea typeface="DejaVu Sans"/>
            </a:endParaRPr>
          </a:p>
        </p:txBody>
      </p:sp>
      <p:sp>
        <p:nvSpPr>
          <p:cNvPr id="35" name="Textfeld 34"/>
          <p:cNvSpPr txBox="1"/>
          <p:nvPr/>
        </p:nvSpPr>
        <p:spPr>
          <a:xfrm>
            <a:off x="7959322" y="3374870"/>
            <a:ext cx="426800" cy="300082"/>
          </a:xfrm>
          <a:prstGeom prst="rect">
            <a:avLst/>
          </a:prstGeom>
          <a:noFill/>
        </p:spPr>
        <p:txBody>
          <a:bodyPr wrap="square" rtlCol="0">
            <a:spAutoFit/>
          </a:bodyPr>
          <a:lstStyle/>
          <a:p>
            <a:pPr algn="ctr" fontAlgn="auto">
              <a:spcBef>
                <a:spcPts val="0"/>
              </a:spcBef>
              <a:spcAft>
                <a:spcPts val="0"/>
              </a:spcAft>
            </a:pPr>
            <a:r>
              <a:rPr lang="de-DE" sz="1350" b="1" dirty="0">
                <a:solidFill>
                  <a:srgbClr val="FFFF00"/>
                </a:solidFill>
                <a:latin typeface="Arial"/>
                <a:ea typeface="DejaVu Sans"/>
              </a:rPr>
              <a:t>(1)</a:t>
            </a:r>
          </a:p>
        </p:txBody>
      </p:sp>
      <p:sp>
        <p:nvSpPr>
          <p:cNvPr id="36" name="Textfeld 35"/>
          <p:cNvSpPr txBox="1"/>
          <p:nvPr/>
        </p:nvSpPr>
        <p:spPr>
          <a:xfrm>
            <a:off x="8445376" y="3597863"/>
            <a:ext cx="426800" cy="300082"/>
          </a:xfrm>
          <a:prstGeom prst="rect">
            <a:avLst/>
          </a:prstGeom>
          <a:noFill/>
        </p:spPr>
        <p:txBody>
          <a:bodyPr wrap="square" rtlCol="0">
            <a:spAutoFit/>
          </a:bodyPr>
          <a:lstStyle/>
          <a:p>
            <a:pPr algn="ctr" fontAlgn="auto">
              <a:spcBef>
                <a:spcPts val="0"/>
              </a:spcBef>
              <a:spcAft>
                <a:spcPts val="0"/>
              </a:spcAft>
            </a:pPr>
            <a:r>
              <a:rPr lang="de-DE" sz="1350" b="1" dirty="0">
                <a:solidFill>
                  <a:srgbClr val="FFFF00"/>
                </a:solidFill>
                <a:latin typeface="Arial"/>
                <a:ea typeface="DejaVu Sans"/>
              </a:rPr>
              <a:t>(2)</a:t>
            </a:r>
          </a:p>
        </p:txBody>
      </p:sp>
      <p:sp>
        <p:nvSpPr>
          <p:cNvPr id="37" name="Textfeld 36"/>
          <p:cNvSpPr txBox="1"/>
          <p:nvPr/>
        </p:nvSpPr>
        <p:spPr>
          <a:xfrm>
            <a:off x="8337364" y="1987303"/>
            <a:ext cx="426800" cy="300082"/>
          </a:xfrm>
          <a:prstGeom prst="rect">
            <a:avLst/>
          </a:prstGeom>
          <a:noFill/>
        </p:spPr>
        <p:txBody>
          <a:bodyPr wrap="square" rtlCol="0">
            <a:spAutoFit/>
          </a:bodyPr>
          <a:lstStyle/>
          <a:p>
            <a:pPr algn="ctr" fontAlgn="auto">
              <a:spcBef>
                <a:spcPts val="0"/>
              </a:spcBef>
              <a:spcAft>
                <a:spcPts val="0"/>
              </a:spcAft>
            </a:pPr>
            <a:r>
              <a:rPr lang="de-DE" sz="1350" b="1" dirty="0">
                <a:solidFill>
                  <a:srgbClr val="FFFF00"/>
                </a:solidFill>
                <a:latin typeface="Arial"/>
                <a:ea typeface="DejaVu Sans"/>
              </a:rPr>
              <a:t>(4)</a:t>
            </a:r>
          </a:p>
        </p:txBody>
      </p:sp>
      <p:sp>
        <p:nvSpPr>
          <p:cNvPr id="38" name="Textfeld 37"/>
          <p:cNvSpPr txBox="1"/>
          <p:nvPr/>
        </p:nvSpPr>
        <p:spPr>
          <a:xfrm>
            <a:off x="5907094" y="1761659"/>
            <a:ext cx="426800" cy="300082"/>
          </a:xfrm>
          <a:prstGeom prst="rect">
            <a:avLst/>
          </a:prstGeom>
          <a:noFill/>
        </p:spPr>
        <p:txBody>
          <a:bodyPr wrap="square" rtlCol="0">
            <a:spAutoFit/>
          </a:bodyPr>
          <a:lstStyle/>
          <a:p>
            <a:pPr algn="ctr" fontAlgn="auto">
              <a:spcBef>
                <a:spcPts val="0"/>
              </a:spcBef>
              <a:spcAft>
                <a:spcPts val="0"/>
              </a:spcAft>
            </a:pPr>
            <a:r>
              <a:rPr lang="de-DE" sz="1350" b="1" dirty="0">
                <a:solidFill>
                  <a:srgbClr val="FFFF00"/>
                </a:solidFill>
                <a:latin typeface="Arial"/>
                <a:ea typeface="DejaVu Sans"/>
              </a:rPr>
              <a:t>(5)</a:t>
            </a:r>
          </a:p>
        </p:txBody>
      </p:sp>
      <p:sp>
        <p:nvSpPr>
          <p:cNvPr id="4" name="Title 3">
            <a:extLst>
              <a:ext uri="{FF2B5EF4-FFF2-40B4-BE49-F238E27FC236}">
                <a16:creationId xmlns:a16="http://schemas.microsoft.com/office/drawing/2014/main" id="{246179E2-437F-0E4A-A53E-9EAE29053AE3}"/>
              </a:ext>
            </a:extLst>
          </p:cNvPr>
          <p:cNvSpPr>
            <a:spLocks noGrp="1"/>
          </p:cNvSpPr>
          <p:nvPr>
            <p:ph type="title"/>
          </p:nvPr>
        </p:nvSpPr>
        <p:spPr>
          <a:xfrm>
            <a:off x="142005" y="2336"/>
            <a:ext cx="6878267" cy="552902"/>
          </a:xfrm>
        </p:spPr>
        <p:txBody>
          <a:bodyPr/>
          <a:lstStyle/>
          <a:p>
            <a:r>
              <a:rPr lang="en-US" sz="2800" dirty="0" err="1"/>
              <a:t>HeliScat</a:t>
            </a:r>
            <a:r>
              <a:rPr lang="en-US" sz="2800" dirty="0"/>
              <a:t> II – Helicopter Radar Scatterometer</a:t>
            </a:r>
          </a:p>
        </p:txBody>
      </p:sp>
      <p:sp>
        <p:nvSpPr>
          <p:cNvPr id="6" name="Content Placeholder 5">
            <a:extLst>
              <a:ext uri="{FF2B5EF4-FFF2-40B4-BE49-F238E27FC236}">
                <a16:creationId xmlns:a16="http://schemas.microsoft.com/office/drawing/2014/main" id="{D825FD33-CAB1-164A-A0D6-EC512B4827BC}"/>
              </a:ext>
            </a:extLst>
          </p:cNvPr>
          <p:cNvSpPr>
            <a:spLocks noGrp="1"/>
          </p:cNvSpPr>
          <p:nvPr>
            <p:ph idx="1"/>
          </p:nvPr>
        </p:nvSpPr>
        <p:spPr>
          <a:xfrm>
            <a:off x="-30445" y="627534"/>
            <a:ext cx="3108971" cy="4320767"/>
          </a:xfrm>
        </p:spPr>
        <p:txBody>
          <a:bodyPr>
            <a:normAutofit fontScale="77500" lnSpcReduction="20000"/>
          </a:bodyPr>
          <a:lstStyle/>
          <a:p>
            <a:pPr marL="177800" indent="-177800"/>
            <a:r>
              <a:rPr lang="en-US" dirty="0"/>
              <a:t>Repeated Helicopter flights over pre-defined pattern. </a:t>
            </a:r>
          </a:p>
          <a:p>
            <a:pPr marL="177800" indent="-177800"/>
            <a:r>
              <a:rPr lang="en-US" dirty="0"/>
              <a:t>Ideally in constellation with ground measurements and EM-bird</a:t>
            </a:r>
          </a:p>
          <a:p>
            <a:pPr marL="177800" indent="-177800"/>
            <a:r>
              <a:rPr lang="en-US" dirty="0"/>
              <a:t>Measured parameters: snow and ice parameters at 5 frequencies (L – Ku), 4 polarizations (HH, VV, HV, VH) and several incident angles. </a:t>
            </a:r>
          </a:p>
          <a:p>
            <a:pPr marL="177800" indent="-177800"/>
            <a:r>
              <a:rPr lang="en-US" dirty="0"/>
              <a:t>Measurements synchronic with video and infrared recordings from same footprint.</a:t>
            </a:r>
          </a:p>
        </p:txBody>
      </p:sp>
      <p:pic>
        <p:nvPicPr>
          <p:cNvPr id="10" name="Picture 9">
            <a:extLst>
              <a:ext uri="{FF2B5EF4-FFF2-40B4-BE49-F238E27FC236}">
                <a16:creationId xmlns:a16="http://schemas.microsoft.com/office/drawing/2014/main" id="{6597FA33-438A-2740-BD85-B8CC9AF877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80312" y="49384"/>
            <a:ext cx="1692751" cy="570123"/>
          </a:xfrm>
          <a:prstGeom prst="rect">
            <a:avLst/>
          </a:prstGeom>
        </p:spPr>
      </p:pic>
    </p:spTree>
    <p:extLst>
      <p:ext uri="{BB962C8B-B14F-4D97-AF65-F5344CB8AC3E}">
        <p14:creationId xmlns:p14="http://schemas.microsoft.com/office/powerpoint/2010/main" val="18851849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062" y="56785"/>
            <a:ext cx="7164287" cy="430887"/>
          </a:xfrm>
        </p:spPr>
        <p:txBody>
          <a:bodyPr/>
          <a:lstStyle/>
          <a:p>
            <a:pPr algn="ctr"/>
            <a:r>
              <a:rPr lang="en-US" b="1" kern="1200"/>
              <a:t>GNSS-R Sensor Accommodation</a:t>
            </a:r>
            <a:endParaRPr lang="en-GB" b="1" kern="1200"/>
          </a:p>
        </p:txBody>
      </p:sp>
      <p:sp>
        <p:nvSpPr>
          <p:cNvPr id="3" name="TextBox 2"/>
          <p:cNvSpPr txBox="1"/>
          <p:nvPr/>
        </p:nvSpPr>
        <p:spPr>
          <a:xfrm>
            <a:off x="0" y="680313"/>
            <a:ext cx="9144000" cy="1384995"/>
          </a:xfrm>
          <a:prstGeom prst="rect">
            <a:avLst/>
          </a:prstGeom>
          <a:noFill/>
        </p:spPr>
        <p:txBody>
          <a:bodyPr wrap="square" rtlCol="0">
            <a:spAutoFit/>
          </a:bodyPr>
          <a:lstStyle/>
          <a:p>
            <a:pPr marL="285750" indent="-285750">
              <a:buClr>
                <a:srgbClr val="0098DB">
                  <a:lumMod val="75000"/>
                </a:srgbClr>
              </a:buClr>
              <a:buSzPct val="100000"/>
              <a:buFont typeface="Verdana" panose="020B0604030504040204" pitchFamily="34" charset="0"/>
              <a:buChar char="●"/>
            </a:pPr>
            <a:r>
              <a:rPr lang="en-US" sz="1400">
                <a:solidFill>
                  <a:srgbClr val="0098DB">
                    <a:lumMod val="75000"/>
                  </a:srgbClr>
                </a:solidFill>
                <a:latin typeface="Verdana" pitchFamily="34" charset="0"/>
                <a:ea typeface=""/>
              </a:rPr>
              <a:t>Proposed by M. Martin-</a:t>
            </a:r>
            <a:r>
              <a:rPr lang="en-US" sz="1400" err="1">
                <a:solidFill>
                  <a:srgbClr val="0098DB">
                    <a:lumMod val="75000"/>
                  </a:srgbClr>
                </a:solidFill>
                <a:latin typeface="Verdana" pitchFamily="34" charset="0"/>
                <a:ea typeface=""/>
              </a:rPr>
              <a:t>Neira</a:t>
            </a:r>
            <a:r>
              <a:rPr lang="en-US" sz="1400">
                <a:solidFill>
                  <a:srgbClr val="0098DB">
                    <a:lumMod val="75000"/>
                  </a:srgbClr>
                </a:solidFill>
                <a:latin typeface="Verdana" pitchFamily="34" charset="0"/>
                <a:ea typeface=""/>
              </a:rPr>
              <a:t> (ESA) and </a:t>
            </a:r>
            <a:r>
              <a:rPr lang="en-US" sz="1400" err="1">
                <a:solidFill>
                  <a:srgbClr val="0098DB">
                    <a:lumMod val="75000"/>
                  </a:srgbClr>
                </a:solidFill>
                <a:latin typeface="Verdana" pitchFamily="34" charset="0"/>
                <a:ea typeface=""/>
              </a:rPr>
              <a:t>Estel</a:t>
            </a:r>
            <a:r>
              <a:rPr lang="en-US" sz="1400">
                <a:solidFill>
                  <a:srgbClr val="0098DB">
                    <a:lumMod val="75000"/>
                  </a:srgbClr>
                </a:solidFill>
                <a:latin typeface="Verdana" pitchFamily="34" charset="0"/>
                <a:ea typeface=""/>
              </a:rPr>
              <a:t> </a:t>
            </a:r>
            <a:r>
              <a:rPr lang="en-US" sz="1400" err="1">
                <a:solidFill>
                  <a:srgbClr val="0098DB">
                    <a:lumMod val="75000"/>
                  </a:srgbClr>
                </a:solidFill>
                <a:latin typeface="Verdana" pitchFamily="34" charset="0"/>
                <a:ea typeface=""/>
              </a:rPr>
              <a:t>Cardellach</a:t>
            </a:r>
            <a:r>
              <a:rPr lang="en-US" sz="1400">
                <a:solidFill>
                  <a:srgbClr val="0098DB">
                    <a:lumMod val="75000"/>
                  </a:srgbClr>
                </a:solidFill>
                <a:latin typeface="Verdana" pitchFamily="34" charset="0"/>
                <a:ea typeface=""/>
              </a:rPr>
              <a:t> (Institute of Space Sciences, Barcelona) </a:t>
            </a:r>
          </a:p>
          <a:p>
            <a:pPr marL="285750" indent="-285750">
              <a:buClr>
                <a:srgbClr val="0098DB">
                  <a:lumMod val="75000"/>
                </a:srgbClr>
              </a:buClr>
              <a:buSzPct val="100000"/>
              <a:buFont typeface="Verdana" panose="020B0604030504040204" pitchFamily="34" charset="0"/>
              <a:buChar char="●"/>
            </a:pPr>
            <a:endParaRPr lang="en-US" sz="1400">
              <a:solidFill>
                <a:srgbClr val="0098DB">
                  <a:lumMod val="75000"/>
                </a:srgbClr>
              </a:solidFill>
              <a:latin typeface="Verdana" pitchFamily="34" charset="0"/>
              <a:ea typeface=""/>
            </a:endParaRPr>
          </a:p>
          <a:p>
            <a:pPr marL="285750" indent="-285750">
              <a:buClr>
                <a:srgbClr val="0098DB">
                  <a:lumMod val="75000"/>
                </a:srgbClr>
              </a:buClr>
              <a:buSzPct val="100000"/>
              <a:buFont typeface="Verdana" panose="020B0604030504040204" pitchFamily="34" charset="0"/>
              <a:buChar char="●"/>
            </a:pPr>
            <a:r>
              <a:rPr lang="en-US" sz="1400">
                <a:solidFill>
                  <a:srgbClr val="0098DB">
                    <a:lumMod val="75000"/>
                  </a:srgbClr>
                </a:solidFill>
                <a:latin typeface="Verdana" pitchFamily="34" charset="0"/>
                <a:ea typeface=""/>
              </a:rPr>
              <a:t>GNSS-R Electronics to be installed in an inner room of the boat</a:t>
            </a:r>
          </a:p>
          <a:p>
            <a:pPr marL="285750" indent="-285750">
              <a:buClr>
                <a:srgbClr val="0098DB">
                  <a:lumMod val="75000"/>
                </a:srgbClr>
              </a:buClr>
              <a:buSzPct val="100000"/>
              <a:buFont typeface="Verdana" panose="020B0604030504040204" pitchFamily="34" charset="0"/>
              <a:buChar char="●"/>
            </a:pPr>
            <a:r>
              <a:rPr lang="en-US" sz="1400">
                <a:solidFill>
                  <a:srgbClr val="0098DB">
                    <a:lumMod val="75000"/>
                  </a:srgbClr>
                </a:solidFill>
                <a:latin typeface="Verdana" pitchFamily="34" charset="0"/>
                <a:ea typeface=""/>
              </a:rPr>
              <a:t>GNSS-R Antennas to be installed over the bridge (see next slides)</a:t>
            </a:r>
          </a:p>
          <a:p>
            <a:pPr marL="285750" indent="-285750">
              <a:buClr>
                <a:srgbClr val="0098DB">
                  <a:lumMod val="75000"/>
                </a:srgbClr>
              </a:buClr>
              <a:buSzPct val="100000"/>
              <a:buFont typeface="Verdana" panose="020B0604030504040204" pitchFamily="34" charset="0"/>
              <a:buChar char="●"/>
            </a:pPr>
            <a:r>
              <a:rPr lang="en-US" sz="1400">
                <a:solidFill>
                  <a:srgbClr val="0098DB">
                    <a:lumMod val="75000"/>
                  </a:srgbClr>
                </a:solidFill>
                <a:latin typeface="Verdana" pitchFamily="34" charset="0"/>
                <a:ea typeface=""/>
              </a:rPr>
              <a:t>Distance between Electronics and Antennas &lt; 10 m</a:t>
            </a:r>
          </a:p>
          <a:p>
            <a:pPr>
              <a:buClr>
                <a:srgbClr val="0098DB">
                  <a:lumMod val="75000"/>
                </a:srgbClr>
              </a:buClr>
              <a:buSzPct val="100000"/>
            </a:pPr>
            <a:endParaRPr lang="en-GB" sz="1400">
              <a:solidFill>
                <a:srgbClr val="0098DB">
                  <a:lumMod val="75000"/>
                </a:srgbClr>
              </a:solidFill>
              <a:latin typeface="Verdana" pitchFamily="34" charset="0"/>
              <a:ea typeface=""/>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751" y="1878183"/>
            <a:ext cx="3589337" cy="209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71796" y="1835509"/>
            <a:ext cx="2712885" cy="220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9574" y="3953261"/>
            <a:ext cx="3833165" cy="646331"/>
          </a:xfrm>
          <a:prstGeom prst="rect">
            <a:avLst/>
          </a:prstGeom>
          <a:noFill/>
        </p:spPr>
        <p:txBody>
          <a:bodyPr wrap="square" rtlCol="0">
            <a:spAutoFit/>
          </a:bodyPr>
          <a:lstStyle/>
          <a:p>
            <a:pPr algn="ctr"/>
            <a:r>
              <a:rPr lang="en-US" sz="1200">
                <a:solidFill>
                  <a:srgbClr val="0098DB">
                    <a:lumMod val="75000"/>
                  </a:srgbClr>
                </a:solidFill>
                <a:latin typeface="Verdana" pitchFamily="34" charset="0"/>
                <a:ea typeface=""/>
              </a:rPr>
              <a:t>GNSS-R Antennas </a:t>
            </a:r>
          </a:p>
          <a:p>
            <a:pPr algn="ctr"/>
            <a:r>
              <a:rPr lang="en-US" sz="1200">
                <a:solidFill>
                  <a:srgbClr val="0098DB">
                    <a:lumMod val="75000"/>
                  </a:srgbClr>
                </a:solidFill>
                <a:latin typeface="Verdana" pitchFamily="34" charset="0"/>
                <a:ea typeface=""/>
              </a:rPr>
              <a:t>(2 flat antennas of 50 cm x 25 cm x 2 cm + </a:t>
            </a:r>
          </a:p>
          <a:p>
            <a:pPr algn="ctr"/>
            <a:r>
              <a:rPr lang="en-US" sz="1200">
                <a:solidFill>
                  <a:srgbClr val="0098DB">
                    <a:lumMod val="75000"/>
                  </a:srgbClr>
                </a:solidFill>
                <a:latin typeface="Verdana" pitchFamily="34" charset="0"/>
                <a:ea typeface=""/>
              </a:rPr>
              <a:t>1 standard GNSS antenna) </a:t>
            </a:r>
            <a:endParaRPr lang="en-GB" sz="1200">
              <a:solidFill>
                <a:srgbClr val="0098DB">
                  <a:lumMod val="75000"/>
                </a:srgbClr>
              </a:solidFill>
              <a:latin typeface="Verdana" pitchFamily="34" charset="0"/>
              <a:ea typeface=""/>
            </a:endParaRPr>
          </a:p>
        </p:txBody>
      </p:sp>
      <p:sp>
        <p:nvSpPr>
          <p:cNvPr id="7" name="TextBox 6"/>
          <p:cNvSpPr txBox="1"/>
          <p:nvPr/>
        </p:nvSpPr>
        <p:spPr>
          <a:xfrm>
            <a:off x="4637838" y="4045612"/>
            <a:ext cx="4152594" cy="461665"/>
          </a:xfrm>
          <a:prstGeom prst="rect">
            <a:avLst/>
          </a:prstGeom>
          <a:noFill/>
        </p:spPr>
        <p:txBody>
          <a:bodyPr wrap="square" rtlCol="0">
            <a:spAutoFit/>
          </a:bodyPr>
          <a:lstStyle/>
          <a:p>
            <a:pPr algn="ctr"/>
            <a:r>
              <a:rPr lang="en-US" sz="1200">
                <a:solidFill>
                  <a:srgbClr val="0098DB">
                    <a:lumMod val="75000"/>
                  </a:srgbClr>
                </a:solidFill>
                <a:latin typeface="Verdana" pitchFamily="34" charset="0"/>
                <a:ea typeface=""/>
              </a:rPr>
              <a:t>GNSS-R Electronics </a:t>
            </a:r>
          </a:p>
          <a:p>
            <a:pPr algn="ctr"/>
            <a:r>
              <a:rPr lang="en-US" sz="1200">
                <a:solidFill>
                  <a:srgbClr val="0098DB">
                    <a:lumMod val="75000"/>
                  </a:srgbClr>
                </a:solidFill>
                <a:latin typeface="Verdana" pitchFamily="34" charset="0"/>
                <a:ea typeface=""/>
              </a:rPr>
              <a:t>(in standard 19-inch rack x 70 cm high + laptop)</a:t>
            </a:r>
            <a:endParaRPr lang="en-GB" sz="1200">
              <a:solidFill>
                <a:srgbClr val="0098DB">
                  <a:lumMod val="75000"/>
                </a:srgbClr>
              </a:solidFill>
              <a:latin typeface="Verdana" pitchFamily="34" charset="0"/>
              <a:ea typeface=""/>
            </a:endParaRPr>
          </a:p>
        </p:txBody>
      </p:sp>
    </p:spTree>
    <p:extLst>
      <p:ext uri="{BB962C8B-B14F-4D97-AF65-F5344CB8AC3E}">
        <p14:creationId xmlns:p14="http://schemas.microsoft.com/office/powerpoint/2010/main" val="78166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FD0C55-0733-7447-B598-9F8389EA3B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61870" y="2959401"/>
            <a:ext cx="2085694" cy="139004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3203848" y="0"/>
            <a:ext cx="4454252" cy="561987"/>
          </a:xfrm>
        </p:spPr>
        <p:txBody>
          <a:bodyPr/>
          <a:lstStyle/>
          <a:p>
            <a:r>
              <a:rPr lang="en-US" dirty="0"/>
              <a:t>Optical Measurements</a:t>
            </a:r>
          </a:p>
        </p:txBody>
      </p:sp>
      <p:sp>
        <p:nvSpPr>
          <p:cNvPr id="3" name="Content Placeholder 2"/>
          <p:cNvSpPr>
            <a:spLocks noGrp="1"/>
          </p:cNvSpPr>
          <p:nvPr>
            <p:ph idx="1"/>
          </p:nvPr>
        </p:nvSpPr>
        <p:spPr>
          <a:xfrm>
            <a:off x="5597213" y="724265"/>
            <a:ext cx="3546787" cy="3890063"/>
          </a:xfrm>
        </p:spPr>
        <p:txBody>
          <a:bodyPr/>
          <a:lstStyle/>
          <a:p>
            <a:r>
              <a:rPr lang="en-US"/>
              <a:t>MODIS, Sentinel-3, VIIRS medium and Sentinel-2, Landsat Pleiades high resolution</a:t>
            </a:r>
          </a:p>
          <a:p>
            <a:r>
              <a:rPr lang="en-US"/>
              <a:t>Optical properties of snow and sea ice</a:t>
            </a:r>
          </a:p>
          <a:p>
            <a:pPr lvl="1"/>
            <a:r>
              <a:rPr lang="en-US"/>
              <a:t>Melt ponds</a:t>
            </a:r>
          </a:p>
          <a:p>
            <a:pPr lvl="1"/>
            <a:r>
              <a:rPr lang="en-US"/>
              <a:t>Albedo</a:t>
            </a:r>
          </a:p>
          <a:p>
            <a:pPr lvl="1"/>
            <a:r>
              <a:rPr lang="en-US"/>
              <a:t>Snow melt</a:t>
            </a:r>
          </a:p>
        </p:txBody>
      </p:sp>
      <p:sp>
        <p:nvSpPr>
          <p:cNvPr id="13" name="TextBox 12"/>
          <p:cNvSpPr txBox="1"/>
          <p:nvPr/>
        </p:nvSpPr>
        <p:spPr>
          <a:xfrm>
            <a:off x="5786900" y="646199"/>
            <a:ext cx="1146468" cy="230832"/>
          </a:xfrm>
          <a:prstGeom prst="rect">
            <a:avLst/>
          </a:prstGeom>
          <a:noFill/>
        </p:spPr>
        <p:txBody>
          <a:bodyPr wrap="none" rtlCol="0">
            <a:spAutoFit/>
          </a:bodyPr>
          <a:lstStyle/>
          <a:p>
            <a:r>
              <a:rPr lang="en-US" sz="900">
                <a:solidFill>
                  <a:schemeClr val="bg1"/>
                </a:solidFill>
                <a:latin typeface="Arial" panose="020B0604020202020204" pitchFamily="34" charset="0"/>
                <a:cs typeface="Arial" panose="020B0604020202020204" pitchFamily="34" charset="0"/>
              </a:rPr>
              <a:t>Thin Ice Thickness</a:t>
            </a:r>
          </a:p>
        </p:txBody>
      </p:sp>
      <p:pic>
        <p:nvPicPr>
          <p:cNvPr id="16" name="Picture 15" descr="C:\Users\Lora\Desktop\polarstern\People\IMG_366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7504" y="2635997"/>
            <a:ext cx="1325514" cy="1566174"/>
          </a:xfrm>
          <a:prstGeom prst="rect">
            <a:avLst/>
          </a:prstGeom>
          <a:noFill/>
          <a:effectLst>
            <a:outerShdw blurRad="50800" dist="152400" dir="2700000" algn="tl" rotWithShape="0">
              <a:prstClr val="black">
                <a:alpha val="40000"/>
              </a:prstClr>
            </a:outerShdw>
          </a:effectLst>
        </p:spPr>
      </p:pic>
      <p:sp>
        <p:nvSpPr>
          <p:cNvPr id="17" name="TextBox 16"/>
          <p:cNvSpPr txBox="1"/>
          <p:nvPr/>
        </p:nvSpPr>
        <p:spPr>
          <a:xfrm>
            <a:off x="462142" y="4002122"/>
            <a:ext cx="1080120" cy="230832"/>
          </a:xfrm>
          <a:prstGeom prst="rect">
            <a:avLst/>
          </a:prstGeom>
          <a:noFill/>
        </p:spPr>
        <p:txBody>
          <a:bodyPr wrap="square" rtlCol="0">
            <a:spAutoFit/>
          </a:bodyPr>
          <a:lstStyle>
            <a:defPPr>
              <a:defRPr lang="en-US"/>
            </a:defPPr>
            <a:lvl1pPr marL="0" algn="l" defTabSz="3507730" rtl="0" eaLnBrk="1" latinLnBrk="0" hangingPunct="1">
              <a:defRPr sz="6905" kern="1200">
                <a:solidFill>
                  <a:schemeClr val="tx1"/>
                </a:solidFill>
                <a:latin typeface="+mn-lt"/>
                <a:ea typeface="+mn-ea"/>
                <a:cs typeface="+mn-cs"/>
              </a:defRPr>
            </a:lvl1pPr>
            <a:lvl2pPr marL="1753865" algn="l" defTabSz="3507730" rtl="0" eaLnBrk="1" latinLnBrk="0" hangingPunct="1">
              <a:defRPr sz="6905" kern="1200">
                <a:solidFill>
                  <a:schemeClr val="tx1"/>
                </a:solidFill>
                <a:latin typeface="+mn-lt"/>
                <a:ea typeface="+mn-ea"/>
                <a:cs typeface="+mn-cs"/>
              </a:defRPr>
            </a:lvl2pPr>
            <a:lvl3pPr marL="3507730" algn="l" defTabSz="3507730" rtl="0" eaLnBrk="1" latinLnBrk="0" hangingPunct="1">
              <a:defRPr sz="6905" kern="1200">
                <a:solidFill>
                  <a:schemeClr val="tx1"/>
                </a:solidFill>
                <a:latin typeface="+mn-lt"/>
                <a:ea typeface="+mn-ea"/>
                <a:cs typeface="+mn-cs"/>
              </a:defRPr>
            </a:lvl3pPr>
            <a:lvl4pPr marL="5261595" algn="l" defTabSz="3507730" rtl="0" eaLnBrk="1" latinLnBrk="0" hangingPunct="1">
              <a:defRPr sz="6905" kern="1200">
                <a:solidFill>
                  <a:schemeClr val="tx1"/>
                </a:solidFill>
                <a:latin typeface="+mn-lt"/>
                <a:ea typeface="+mn-ea"/>
                <a:cs typeface="+mn-cs"/>
              </a:defRPr>
            </a:lvl4pPr>
            <a:lvl5pPr marL="7015460" algn="l" defTabSz="3507730" rtl="0" eaLnBrk="1" latinLnBrk="0" hangingPunct="1">
              <a:defRPr sz="6905" kern="1200">
                <a:solidFill>
                  <a:schemeClr val="tx1"/>
                </a:solidFill>
                <a:latin typeface="+mn-lt"/>
                <a:ea typeface="+mn-ea"/>
                <a:cs typeface="+mn-cs"/>
              </a:defRPr>
            </a:lvl5pPr>
            <a:lvl6pPr marL="8769325" algn="l" defTabSz="3507730" rtl="0" eaLnBrk="1" latinLnBrk="0" hangingPunct="1">
              <a:defRPr sz="6905" kern="1200">
                <a:solidFill>
                  <a:schemeClr val="tx1"/>
                </a:solidFill>
                <a:latin typeface="+mn-lt"/>
                <a:ea typeface="+mn-ea"/>
                <a:cs typeface="+mn-cs"/>
              </a:defRPr>
            </a:lvl6pPr>
            <a:lvl7pPr marL="10523190" algn="l" defTabSz="3507730" rtl="0" eaLnBrk="1" latinLnBrk="0" hangingPunct="1">
              <a:defRPr sz="6905" kern="1200">
                <a:solidFill>
                  <a:schemeClr val="tx1"/>
                </a:solidFill>
                <a:latin typeface="+mn-lt"/>
                <a:ea typeface="+mn-ea"/>
                <a:cs typeface="+mn-cs"/>
              </a:defRPr>
            </a:lvl7pPr>
            <a:lvl8pPr marL="12277054" algn="l" defTabSz="3507730" rtl="0" eaLnBrk="1" latinLnBrk="0" hangingPunct="1">
              <a:defRPr sz="6905" kern="1200">
                <a:solidFill>
                  <a:schemeClr val="tx1"/>
                </a:solidFill>
                <a:latin typeface="+mn-lt"/>
                <a:ea typeface="+mn-ea"/>
                <a:cs typeface="+mn-cs"/>
              </a:defRPr>
            </a:lvl8pPr>
            <a:lvl9pPr marL="14030919" algn="l" defTabSz="3507730" rtl="0" eaLnBrk="1" latinLnBrk="0" hangingPunct="1">
              <a:defRPr sz="6905" kern="1200">
                <a:solidFill>
                  <a:schemeClr val="tx1"/>
                </a:solidFill>
                <a:latin typeface="+mn-lt"/>
                <a:ea typeface="+mn-ea"/>
                <a:cs typeface="+mn-cs"/>
              </a:defRPr>
            </a:lvl9pPr>
          </a:lstStyle>
          <a:p>
            <a:r>
              <a:rPr lang="en-US" sz="900" dirty="0"/>
              <a:t>Photo: M. Nicolaus</a:t>
            </a:r>
            <a:endParaRPr lang="de-DE" sz="900" dirty="0"/>
          </a:p>
        </p:txBody>
      </p:sp>
      <p:pic>
        <p:nvPicPr>
          <p:cNvPr id="18" name="Picture 17" descr="C:\Users\Lora\Desktop\pics_IceArc27_3\icestat25_2608\P826007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87140" y="195486"/>
            <a:ext cx="1239767" cy="927658"/>
          </a:xfrm>
          <a:prstGeom prst="rect">
            <a:avLst/>
          </a:prstGeom>
          <a:noFill/>
          <a:effectLst>
            <a:outerShdw blurRad="50800" dist="38100" dir="2700000" algn="tl" rotWithShape="0">
              <a:prstClr val="black">
                <a:alpha val="40000"/>
              </a:prstClr>
            </a:outerShdw>
          </a:effectLst>
        </p:spPr>
      </p:pic>
      <p:pic>
        <p:nvPicPr>
          <p:cNvPr id="19" name="Picture 18" descr="C:\Users\Lora\Desktop\pics_IceArc27_3\icestat08_1108\P810014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7504" y="195488"/>
            <a:ext cx="1207035" cy="927658"/>
          </a:xfrm>
          <a:prstGeom prst="rect">
            <a:avLst/>
          </a:prstGeom>
          <a:noFill/>
          <a:effectLst>
            <a:outerShdw blurRad="50800" dist="38100" dir="2700000" algn="tl" rotWithShape="0">
              <a:prstClr val="black">
                <a:alpha val="40000"/>
              </a:prstClr>
            </a:outerShdw>
          </a:effectLst>
        </p:spPr>
      </p:pic>
      <p:pic>
        <p:nvPicPr>
          <p:cNvPr id="20" name="Picture 19" descr="C:\Users\Lora\Desktop\pics_IceArc27_3\ice_stat20_2208\P8210268.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7505" y="1209497"/>
            <a:ext cx="1230571" cy="961484"/>
          </a:xfrm>
          <a:prstGeom prst="rect">
            <a:avLst/>
          </a:prstGeom>
          <a:noFill/>
          <a:effectLst>
            <a:outerShdw blurRad="50800" dist="38100" dir="2700000" algn="tl" rotWithShape="0">
              <a:prstClr val="black">
                <a:alpha val="40000"/>
              </a:prstClr>
            </a:outerShdw>
          </a:effectLst>
        </p:spPr>
      </p:pic>
      <p:pic>
        <p:nvPicPr>
          <p:cNvPr id="21" name="Picture 20" descr="C:\Users\Lora\Desktop\pics_IceArc27_3\ice_stat20_2208\P8220306.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95047" y="1209497"/>
            <a:ext cx="1231860" cy="947697"/>
          </a:xfrm>
          <a:prstGeom prst="rect">
            <a:avLst/>
          </a:prstGeom>
          <a:noFill/>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9657" y="3525186"/>
            <a:ext cx="1955448" cy="1190604"/>
          </a:xfrm>
          <a:prstGeom prst="rect">
            <a:avLst/>
          </a:prstGeom>
          <a:effectLst>
            <a:outerShdw blurRad="50800" dist="38100" dir="2700000" algn="tl" rotWithShape="0">
              <a:prstClr val="black">
                <a:alpha val="40000"/>
              </a:prstClr>
            </a:outerShdw>
          </a:effectLst>
        </p:spPr>
      </p:pic>
      <p:sp>
        <p:nvSpPr>
          <p:cNvPr id="22" name="TextBox 21"/>
          <p:cNvSpPr txBox="1"/>
          <p:nvPr/>
        </p:nvSpPr>
        <p:spPr>
          <a:xfrm>
            <a:off x="3732285" y="4429662"/>
            <a:ext cx="1365849" cy="369332"/>
          </a:xfrm>
          <a:prstGeom prst="rect">
            <a:avLst/>
          </a:prstGeom>
          <a:noFill/>
        </p:spPr>
        <p:txBody>
          <a:bodyPr wrap="square" rtlCol="0">
            <a:spAutoFit/>
          </a:bodyPr>
          <a:lstStyle>
            <a:defPPr>
              <a:defRPr lang="en-US"/>
            </a:defPPr>
            <a:lvl1pPr marL="0" algn="l" defTabSz="3507730" rtl="0" eaLnBrk="1" latinLnBrk="0" hangingPunct="1">
              <a:defRPr sz="6905" kern="1200">
                <a:solidFill>
                  <a:schemeClr val="tx1"/>
                </a:solidFill>
                <a:latin typeface="+mn-lt"/>
                <a:ea typeface="+mn-ea"/>
                <a:cs typeface="+mn-cs"/>
              </a:defRPr>
            </a:lvl1pPr>
            <a:lvl2pPr marL="1753865" algn="l" defTabSz="3507730" rtl="0" eaLnBrk="1" latinLnBrk="0" hangingPunct="1">
              <a:defRPr sz="6905" kern="1200">
                <a:solidFill>
                  <a:schemeClr val="tx1"/>
                </a:solidFill>
                <a:latin typeface="+mn-lt"/>
                <a:ea typeface="+mn-ea"/>
                <a:cs typeface="+mn-cs"/>
              </a:defRPr>
            </a:lvl2pPr>
            <a:lvl3pPr marL="3507730" algn="l" defTabSz="3507730" rtl="0" eaLnBrk="1" latinLnBrk="0" hangingPunct="1">
              <a:defRPr sz="6905" kern="1200">
                <a:solidFill>
                  <a:schemeClr val="tx1"/>
                </a:solidFill>
                <a:latin typeface="+mn-lt"/>
                <a:ea typeface="+mn-ea"/>
                <a:cs typeface="+mn-cs"/>
              </a:defRPr>
            </a:lvl3pPr>
            <a:lvl4pPr marL="5261595" algn="l" defTabSz="3507730" rtl="0" eaLnBrk="1" latinLnBrk="0" hangingPunct="1">
              <a:defRPr sz="6905" kern="1200">
                <a:solidFill>
                  <a:schemeClr val="tx1"/>
                </a:solidFill>
                <a:latin typeface="+mn-lt"/>
                <a:ea typeface="+mn-ea"/>
                <a:cs typeface="+mn-cs"/>
              </a:defRPr>
            </a:lvl4pPr>
            <a:lvl5pPr marL="7015460" algn="l" defTabSz="3507730" rtl="0" eaLnBrk="1" latinLnBrk="0" hangingPunct="1">
              <a:defRPr sz="6905" kern="1200">
                <a:solidFill>
                  <a:schemeClr val="tx1"/>
                </a:solidFill>
                <a:latin typeface="+mn-lt"/>
                <a:ea typeface="+mn-ea"/>
                <a:cs typeface="+mn-cs"/>
              </a:defRPr>
            </a:lvl5pPr>
            <a:lvl6pPr marL="8769325" algn="l" defTabSz="3507730" rtl="0" eaLnBrk="1" latinLnBrk="0" hangingPunct="1">
              <a:defRPr sz="6905" kern="1200">
                <a:solidFill>
                  <a:schemeClr val="tx1"/>
                </a:solidFill>
                <a:latin typeface="+mn-lt"/>
                <a:ea typeface="+mn-ea"/>
                <a:cs typeface="+mn-cs"/>
              </a:defRPr>
            </a:lvl6pPr>
            <a:lvl7pPr marL="10523190" algn="l" defTabSz="3507730" rtl="0" eaLnBrk="1" latinLnBrk="0" hangingPunct="1">
              <a:defRPr sz="6905" kern="1200">
                <a:solidFill>
                  <a:schemeClr val="tx1"/>
                </a:solidFill>
                <a:latin typeface="+mn-lt"/>
                <a:ea typeface="+mn-ea"/>
                <a:cs typeface="+mn-cs"/>
              </a:defRPr>
            </a:lvl7pPr>
            <a:lvl8pPr marL="12277054" algn="l" defTabSz="3507730" rtl="0" eaLnBrk="1" latinLnBrk="0" hangingPunct="1">
              <a:defRPr sz="6905" kern="1200">
                <a:solidFill>
                  <a:schemeClr val="tx1"/>
                </a:solidFill>
                <a:latin typeface="+mn-lt"/>
                <a:ea typeface="+mn-ea"/>
                <a:cs typeface="+mn-cs"/>
              </a:defRPr>
            </a:lvl8pPr>
            <a:lvl9pPr marL="14030919" algn="l" defTabSz="3507730" rtl="0" eaLnBrk="1" latinLnBrk="0" hangingPunct="1">
              <a:defRPr sz="6905" kern="1200">
                <a:solidFill>
                  <a:schemeClr val="tx1"/>
                </a:solidFill>
                <a:latin typeface="+mn-lt"/>
                <a:ea typeface="+mn-ea"/>
                <a:cs typeface="+mn-cs"/>
              </a:defRPr>
            </a:lvl9pPr>
          </a:lstStyle>
          <a:p>
            <a:r>
              <a:rPr lang="en-US" sz="900">
                <a:solidFill>
                  <a:schemeClr val="bg1"/>
                </a:solidFill>
              </a:rPr>
              <a:t>Photo: AWI </a:t>
            </a:r>
            <a:r>
              <a:rPr lang="en-US" sz="900" err="1">
                <a:solidFill>
                  <a:schemeClr val="bg1"/>
                </a:solidFill>
              </a:rPr>
              <a:t>Meereisphysik</a:t>
            </a:r>
            <a:endParaRPr lang="de-DE" sz="900">
              <a:solidFill>
                <a:schemeClr val="bg1"/>
              </a:solidFill>
            </a:endParaRPr>
          </a:p>
        </p:txBody>
      </p:sp>
      <p:sp>
        <p:nvSpPr>
          <p:cNvPr id="5" name="TextBox 4"/>
          <p:cNvSpPr txBox="1"/>
          <p:nvPr/>
        </p:nvSpPr>
        <p:spPr>
          <a:xfrm>
            <a:off x="238745" y="2355726"/>
            <a:ext cx="110639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Spectrometer</a:t>
            </a:r>
          </a:p>
        </p:txBody>
      </p:sp>
      <p:sp>
        <p:nvSpPr>
          <p:cNvPr id="23" name="TextBox 22"/>
          <p:cNvSpPr txBox="1"/>
          <p:nvPr/>
        </p:nvSpPr>
        <p:spPr>
          <a:xfrm>
            <a:off x="4365297" y="3248187"/>
            <a:ext cx="518091"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ROV</a:t>
            </a:r>
          </a:p>
        </p:txBody>
      </p:sp>
      <p:pic>
        <p:nvPicPr>
          <p:cNvPr id="24" name="Picture 6" descr="http://diana.iup.uni-bremen.de:8084/amsredata/meris/2009/ncs/20090715_mpf.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98220" y="528197"/>
            <a:ext cx="2309884" cy="2529608"/>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01446" y="627534"/>
            <a:ext cx="10850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Melt Pond Fraction</a:t>
            </a:r>
          </a:p>
        </p:txBody>
      </p:sp>
      <p:sp>
        <p:nvSpPr>
          <p:cNvPr id="25" name="TextBox 24"/>
          <p:cNvSpPr txBox="1"/>
          <p:nvPr/>
        </p:nvSpPr>
        <p:spPr>
          <a:xfrm>
            <a:off x="6925910" y="4620280"/>
            <a:ext cx="1518364" cy="523220"/>
          </a:xfrm>
          <a:prstGeom prst="rect">
            <a:avLst/>
          </a:prstGeom>
          <a:no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Natascha </a:t>
            </a:r>
            <a:r>
              <a:rPr lang="en-US" sz="1400" dirty="0" err="1">
                <a:solidFill>
                  <a:schemeClr val="tx1">
                    <a:lumMod val="50000"/>
                    <a:lumOff val="50000"/>
                  </a:schemeClr>
                </a:solidFill>
                <a:latin typeface="Arial" panose="020B0604020202020204" pitchFamily="34" charset="0"/>
                <a:cs typeface="Arial" panose="020B0604020202020204" pitchFamily="34" charset="0"/>
              </a:rPr>
              <a:t>Oppelt</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dirty="0">
                <a:solidFill>
                  <a:schemeClr val="tx1">
                    <a:lumMod val="50000"/>
                    <a:lumOff val="50000"/>
                  </a:schemeClr>
                </a:solidFill>
                <a:latin typeface="Arial" panose="020B0604020202020204" pitchFamily="34" charset="0"/>
                <a:cs typeface="Arial" panose="020B0604020202020204" pitchFamily="34" charset="0"/>
              </a:rPr>
              <a:t>Larysa Istomina</a:t>
            </a:r>
          </a:p>
        </p:txBody>
      </p:sp>
      <p:sp>
        <p:nvSpPr>
          <p:cNvPr id="28" name="TextBox 27"/>
          <p:cNvSpPr txBox="1"/>
          <p:nvPr/>
        </p:nvSpPr>
        <p:spPr>
          <a:xfrm>
            <a:off x="1487140" y="2318498"/>
            <a:ext cx="175907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Hyperspectral Camera</a:t>
            </a:r>
          </a:p>
        </p:txBody>
      </p:sp>
      <p:pic>
        <p:nvPicPr>
          <p:cNvPr id="9" name="Picture 8">
            <a:extLst>
              <a:ext uri="{FF2B5EF4-FFF2-40B4-BE49-F238E27FC236}">
                <a16:creationId xmlns:a16="http://schemas.microsoft.com/office/drawing/2014/main" id="{3F9A0A2A-95A9-4749-8457-BB3BB8B6E53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684497">
            <a:off x="2264188" y="3072330"/>
            <a:ext cx="406843" cy="212602"/>
          </a:xfrm>
          <a:prstGeom prst="rect">
            <a:avLst/>
          </a:prstGeom>
        </p:spPr>
      </p:pic>
    </p:spTree>
    <p:extLst>
      <p:ext uri="{BB962C8B-B14F-4D97-AF65-F5344CB8AC3E}">
        <p14:creationId xmlns:p14="http://schemas.microsoft.com/office/powerpoint/2010/main" val="1861263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920B-6456-F343-8983-47CB4A539D48}"/>
              </a:ext>
            </a:extLst>
          </p:cNvPr>
          <p:cNvSpPr>
            <a:spLocks noGrp="1"/>
          </p:cNvSpPr>
          <p:nvPr>
            <p:ph type="title"/>
          </p:nvPr>
        </p:nvSpPr>
        <p:spPr>
          <a:xfrm>
            <a:off x="457200" y="0"/>
            <a:ext cx="8229600" cy="771550"/>
          </a:xfrm>
        </p:spPr>
        <p:txBody>
          <a:bodyPr/>
          <a:lstStyle/>
          <a:p>
            <a:r>
              <a:rPr lang="en-US" dirty="0"/>
              <a:t>Remote Sensing Research Questions</a:t>
            </a:r>
          </a:p>
        </p:txBody>
      </p:sp>
      <p:sp>
        <p:nvSpPr>
          <p:cNvPr id="3" name="Content Placeholder 2">
            <a:extLst>
              <a:ext uri="{FF2B5EF4-FFF2-40B4-BE49-F238E27FC236}">
                <a16:creationId xmlns:a16="http://schemas.microsoft.com/office/drawing/2014/main" id="{60589E65-04EA-5C4F-BB85-649E8213D7A6}"/>
              </a:ext>
            </a:extLst>
          </p:cNvPr>
          <p:cNvSpPr>
            <a:spLocks noGrp="1"/>
          </p:cNvSpPr>
          <p:nvPr>
            <p:ph idx="1"/>
          </p:nvPr>
        </p:nvSpPr>
        <p:spPr>
          <a:xfrm>
            <a:off x="179512" y="699542"/>
            <a:ext cx="8784976" cy="3946748"/>
          </a:xfrm>
        </p:spPr>
        <p:txBody>
          <a:bodyPr/>
          <a:lstStyle/>
          <a:p>
            <a:pPr>
              <a:spcBef>
                <a:spcPts val="1200"/>
              </a:spcBef>
            </a:pPr>
            <a:r>
              <a:rPr lang="en-US" dirty="0"/>
              <a:t>How well do satellite algorithms perform in the Central Arctic for parameters such as sea ice thickness distribution, snow depth, ice type, floe sizes, ice concentration, and ice drift and deformation?</a:t>
            </a:r>
          </a:p>
          <a:p>
            <a:pPr>
              <a:spcBef>
                <a:spcPts val="1200"/>
              </a:spcBef>
            </a:pPr>
            <a:r>
              <a:rPr lang="en-US" dirty="0"/>
              <a:t>Can co-located ground-based sea ice/snow, optical and microwave measurements help to develop improved satellite retrieval methods for ice area, thickness, melt pond parameters, albedo and snow depth?  </a:t>
            </a:r>
          </a:p>
          <a:p>
            <a:pPr>
              <a:spcBef>
                <a:spcPts val="1200"/>
              </a:spcBef>
            </a:pPr>
            <a:r>
              <a:rPr lang="en-US" dirty="0"/>
              <a:t>Can satellite observations be used to upscale detailed regional information to pan-Arctic domains?</a:t>
            </a:r>
          </a:p>
          <a:p>
            <a:endParaRPr lang="en-US" dirty="0"/>
          </a:p>
        </p:txBody>
      </p:sp>
    </p:spTree>
    <p:extLst>
      <p:ext uri="{BB962C8B-B14F-4D97-AF65-F5344CB8AC3E}">
        <p14:creationId xmlns:p14="http://schemas.microsoft.com/office/powerpoint/2010/main" val="3092881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728" y="17231"/>
            <a:ext cx="4392488" cy="512693"/>
          </a:xfrm>
        </p:spPr>
        <p:txBody>
          <a:bodyPr/>
          <a:lstStyle/>
          <a:p>
            <a:r>
              <a:rPr lang="en-GB" sz="3200" dirty="0"/>
              <a:t>Uni Kiel – Main topics</a:t>
            </a:r>
          </a:p>
        </p:txBody>
      </p:sp>
      <p:sp>
        <p:nvSpPr>
          <p:cNvPr id="6" name="Inhaltsplatzhalter 5"/>
          <p:cNvSpPr>
            <a:spLocks noGrp="1"/>
          </p:cNvSpPr>
          <p:nvPr>
            <p:ph idx="1"/>
          </p:nvPr>
        </p:nvSpPr>
        <p:spPr>
          <a:xfrm>
            <a:off x="240654" y="775754"/>
            <a:ext cx="4619377" cy="3657799"/>
          </a:xfrm>
        </p:spPr>
        <p:txBody>
          <a:bodyPr>
            <a:normAutofit lnSpcReduction="10000"/>
          </a:bodyPr>
          <a:lstStyle/>
          <a:p>
            <a:pPr>
              <a:spcBef>
                <a:spcPts val="450"/>
              </a:spcBef>
              <a:buFont typeface="Arial" panose="020B0604020202020204" pitchFamily="34" charset="0"/>
              <a:buChar char="•"/>
            </a:pPr>
            <a:r>
              <a:rPr lang="en-GB" sz="1800" dirty="0"/>
              <a:t>Scaling in situ, airborne and satellite data to develop remote sensing based algorithms for melt pond monitoring</a:t>
            </a:r>
          </a:p>
          <a:p>
            <a:pPr lvl="1">
              <a:spcBef>
                <a:spcPts val="450"/>
              </a:spcBef>
              <a:buFont typeface="Arial" panose="020B0604020202020204" pitchFamily="34" charset="0"/>
              <a:buChar char="•"/>
            </a:pPr>
            <a:r>
              <a:rPr lang="en-GB" sz="1650" dirty="0"/>
              <a:t>Water constituents (mainly Chl-a)</a:t>
            </a:r>
          </a:p>
          <a:p>
            <a:pPr lvl="1">
              <a:spcBef>
                <a:spcPts val="450"/>
              </a:spcBef>
              <a:buFont typeface="Arial" panose="020B0604020202020204" pitchFamily="34" charset="0"/>
              <a:buChar char="•"/>
            </a:pPr>
            <a:r>
              <a:rPr lang="en-GB" sz="1650" dirty="0"/>
              <a:t>Pond extend and depth</a:t>
            </a:r>
          </a:p>
          <a:p>
            <a:pPr lvl="1">
              <a:spcBef>
                <a:spcPts val="450"/>
              </a:spcBef>
              <a:buFont typeface="Arial" panose="020B0604020202020204" pitchFamily="34" charset="0"/>
              <a:buChar char="•"/>
            </a:pPr>
            <a:r>
              <a:rPr lang="en-GB" sz="1650" dirty="0"/>
              <a:t>Directional reflectance properties of sea ice</a:t>
            </a:r>
          </a:p>
          <a:p>
            <a:pPr lvl="1">
              <a:spcBef>
                <a:spcPts val="450"/>
              </a:spcBef>
              <a:buFont typeface="Arial" panose="020B0604020202020204" pitchFamily="34" charset="0"/>
              <a:buChar char="•"/>
            </a:pPr>
            <a:r>
              <a:rPr lang="en-GB" sz="1650" dirty="0"/>
              <a:t>Accuracy assessment</a:t>
            </a:r>
          </a:p>
          <a:p>
            <a:pPr marL="269081" indent="-226219">
              <a:spcBef>
                <a:spcPts val="900"/>
              </a:spcBef>
              <a:buFont typeface="Arial" panose="020B0604020202020204" pitchFamily="34" charset="0"/>
              <a:buChar char="•"/>
            </a:pPr>
            <a:r>
              <a:rPr lang="en-GB" sz="1800" dirty="0"/>
              <a:t>Cal/</a:t>
            </a:r>
            <a:r>
              <a:rPr lang="en-GB" sz="1800" dirty="0" err="1"/>
              <a:t>val</a:t>
            </a:r>
            <a:r>
              <a:rPr lang="en-GB" sz="1800" dirty="0"/>
              <a:t> of airborne and satellite data</a:t>
            </a:r>
          </a:p>
          <a:p>
            <a:pPr marL="269081" indent="-226219">
              <a:spcBef>
                <a:spcPts val="900"/>
              </a:spcBef>
              <a:buFont typeface="Arial" panose="020B0604020202020204" pitchFamily="34" charset="0"/>
              <a:buChar char="•"/>
            </a:pPr>
            <a:r>
              <a:rPr lang="en-GB" sz="1800" dirty="0"/>
              <a:t>Parametrisation of atmospheric correction (low sun altitudes) and bio-optical models (diffuse light, pond bottom)</a:t>
            </a:r>
          </a:p>
          <a:p>
            <a:pPr>
              <a:spcBef>
                <a:spcPts val="900"/>
              </a:spcBef>
              <a:buFont typeface="Arial" panose="020B0604020202020204" pitchFamily="34" charset="0"/>
              <a:buChar char="•"/>
            </a:pPr>
            <a:r>
              <a:rPr lang="en-GB" sz="1800" dirty="0"/>
              <a:t>Mapping of floes</a:t>
            </a:r>
            <a:endParaRPr lang="en-GB" dirty="0"/>
          </a:p>
        </p:txBody>
      </p:sp>
      <p:sp>
        <p:nvSpPr>
          <p:cNvPr id="6146" name="AutoShape 2" descr="https://www.awi.de/typo3conf/ext/sms_boilerplate/Resources/Public/Images/AWI/awi_logo.svg"/>
          <p:cNvSpPr>
            <a:spLocks noChangeAspect="1" noChangeArrowheads="1"/>
          </p:cNvSpPr>
          <p:nvPr/>
        </p:nvSpPr>
        <p:spPr bwMode="auto">
          <a:xfrm>
            <a:off x="1259682" y="-228600"/>
            <a:ext cx="1178719" cy="478631"/>
          </a:xfrm>
          <a:prstGeom prst="rect">
            <a:avLst/>
          </a:prstGeom>
          <a:noFill/>
        </p:spPr>
        <p:txBody>
          <a:bodyPr vert="horz" wrap="square" lIns="68580" tIns="34290" rIns="68580" bIns="34290" numCol="1" anchor="t" anchorCtr="0" compatLnSpc="1">
            <a:prstTxWarp prst="textNoShape">
              <a:avLst/>
            </a:prstTxWarp>
          </a:bodyPr>
          <a:lstStyle/>
          <a:p>
            <a:endParaRPr lang="de-DE" sz="1500">
              <a:solidFill>
                <a:prstClr val="black"/>
              </a:solidFill>
              <a:latin typeface="Tahoma" pitchFamily="34" charset="0"/>
              <a:ea typeface=""/>
            </a:endParaRPr>
          </a:p>
        </p:txBody>
      </p:sp>
      <p:pic>
        <p:nvPicPr>
          <p:cNvPr id="7" name="Grafi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0031" y="699542"/>
            <a:ext cx="1782197" cy="1188131"/>
          </a:xfrm>
          <a:prstGeom prst="rect">
            <a:avLst/>
          </a:prstGeom>
        </p:spPr>
      </p:pic>
      <p:pic>
        <p:nvPicPr>
          <p:cNvPr id="8" name="Grafik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2032" y="1887673"/>
            <a:ext cx="1782198" cy="1188132"/>
          </a:xfrm>
          <a:prstGeom prst="rect">
            <a:avLst/>
          </a:prstGeom>
        </p:spPr>
      </p:pic>
      <p:pic>
        <p:nvPicPr>
          <p:cNvPr id="9" name="Grafik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2033" y="2998939"/>
            <a:ext cx="1782197" cy="1207295"/>
          </a:xfrm>
          <a:prstGeom prst="rect">
            <a:avLst/>
          </a:prstGeom>
        </p:spPr>
      </p:pic>
      <p:pic>
        <p:nvPicPr>
          <p:cNvPr id="11" name="Grafik 10"/>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6876256" y="83331"/>
            <a:ext cx="2154987" cy="1407095"/>
          </a:xfrm>
          <a:prstGeom prst="rect">
            <a:avLst/>
          </a:prstGeom>
        </p:spPr>
      </p:pic>
      <p:sp>
        <p:nvSpPr>
          <p:cNvPr id="12" name="Textfeld 11"/>
          <p:cNvSpPr txBox="1"/>
          <p:nvPr/>
        </p:nvSpPr>
        <p:spPr>
          <a:xfrm>
            <a:off x="6802484" y="1447064"/>
            <a:ext cx="2088232" cy="369332"/>
          </a:xfrm>
          <a:prstGeom prst="rect">
            <a:avLst/>
          </a:prstGeom>
          <a:noFill/>
        </p:spPr>
        <p:txBody>
          <a:bodyPr wrap="square" rtlCol="0">
            <a:spAutoFit/>
          </a:bodyPr>
          <a:lstStyle/>
          <a:p>
            <a:pPr algn="r"/>
            <a:r>
              <a:rPr lang="en-GB" sz="900" dirty="0">
                <a:solidFill>
                  <a:prstClr val="black"/>
                </a:solidFill>
                <a:latin typeface="Tahoma" pitchFamily="34" charset="0"/>
                <a:ea typeface=""/>
              </a:rPr>
              <a:t>Water depth modelling based on AISA data (</a:t>
            </a:r>
            <a:r>
              <a:rPr lang="en-GB" sz="900" dirty="0" err="1">
                <a:solidFill>
                  <a:prstClr val="black"/>
                </a:solidFill>
                <a:latin typeface="Tahoma" pitchFamily="34" charset="0"/>
                <a:ea typeface=""/>
              </a:rPr>
              <a:t>Meltex</a:t>
            </a:r>
            <a:r>
              <a:rPr lang="en-GB" sz="900" dirty="0">
                <a:solidFill>
                  <a:prstClr val="black"/>
                </a:solidFill>
                <a:latin typeface="Tahoma" pitchFamily="34" charset="0"/>
                <a:ea typeface=""/>
              </a:rPr>
              <a:t> II) </a:t>
            </a:r>
          </a:p>
        </p:txBody>
      </p:sp>
      <p:pic>
        <p:nvPicPr>
          <p:cNvPr id="10" name="Grafik 22">
            <a:extLst>
              <a:ext uri="{FF2B5EF4-FFF2-40B4-BE49-F238E27FC236}">
                <a16:creationId xmlns:a16="http://schemas.microsoft.com/office/drawing/2014/main" id="{BCE608E2-4D8A-7D46-9249-DAACC09FD8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62510" y="2086442"/>
            <a:ext cx="1492961" cy="1492961"/>
          </a:xfrm>
          <a:prstGeom prst="rect">
            <a:avLst/>
          </a:prstGeom>
        </p:spPr>
      </p:pic>
      <p:grpSp>
        <p:nvGrpSpPr>
          <p:cNvPr id="13" name="Gruppieren 56">
            <a:extLst>
              <a:ext uri="{FF2B5EF4-FFF2-40B4-BE49-F238E27FC236}">
                <a16:creationId xmlns:a16="http://schemas.microsoft.com/office/drawing/2014/main" id="{3794D5F0-1B02-0747-B94F-97B6FC8580F4}"/>
              </a:ext>
            </a:extLst>
          </p:cNvPr>
          <p:cNvGrpSpPr/>
          <p:nvPr/>
        </p:nvGrpSpPr>
        <p:grpSpPr>
          <a:xfrm>
            <a:off x="7084677" y="2302402"/>
            <a:ext cx="2455875" cy="2213564"/>
            <a:chOff x="4044669" y="1154825"/>
            <a:chExt cx="6114403" cy="5511120"/>
          </a:xfrm>
        </p:grpSpPr>
        <p:grpSp>
          <p:nvGrpSpPr>
            <p:cNvPr id="14" name="Gruppieren 32">
              <a:extLst>
                <a:ext uri="{FF2B5EF4-FFF2-40B4-BE49-F238E27FC236}">
                  <a16:creationId xmlns:a16="http://schemas.microsoft.com/office/drawing/2014/main" id="{00417571-1069-324A-A3C4-C88BD8957494}"/>
                </a:ext>
              </a:extLst>
            </p:cNvPr>
            <p:cNvGrpSpPr/>
            <p:nvPr/>
          </p:nvGrpSpPr>
          <p:grpSpPr>
            <a:xfrm>
              <a:off x="4139952" y="1154825"/>
              <a:ext cx="4260887" cy="4222432"/>
              <a:chOff x="4144777" y="692696"/>
              <a:chExt cx="4260887" cy="4222432"/>
            </a:xfrm>
          </p:grpSpPr>
          <p:sp>
            <p:nvSpPr>
              <p:cNvPr id="28" name="Rechteck 23">
                <a:extLst>
                  <a:ext uri="{FF2B5EF4-FFF2-40B4-BE49-F238E27FC236}">
                    <a16:creationId xmlns:a16="http://schemas.microsoft.com/office/drawing/2014/main" id="{BD5C81DE-3984-A341-A916-66C266CC18AE}"/>
                  </a:ext>
                </a:extLst>
              </p:cNvPr>
              <p:cNvSpPr/>
              <p:nvPr/>
            </p:nvSpPr>
            <p:spPr>
              <a:xfrm>
                <a:off x="5839371" y="692696"/>
                <a:ext cx="504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solidFill>
                    <a:prstClr val="white"/>
                  </a:solidFill>
                </a:endParaRPr>
              </a:p>
            </p:txBody>
          </p:sp>
          <p:cxnSp>
            <p:nvCxnSpPr>
              <p:cNvPr id="29" name="Gerader Verbinder 25">
                <a:extLst>
                  <a:ext uri="{FF2B5EF4-FFF2-40B4-BE49-F238E27FC236}">
                    <a16:creationId xmlns:a16="http://schemas.microsoft.com/office/drawing/2014/main" id="{1C56F34F-B400-5349-BBB6-A03AC33740DD}"/>
                  </a:ext>
                </a:extLst>
              </p:cNvPr>
              <p:cNvCxnSpPr/>
              <p:nvPr/>
            </p:nvCxnSpPr>
            <p:spPr>
              <a:xfrm flipH="1">
                <a:off x="4180867" y="1052696"/>
                <a:ext cx="1751737" cy="875155"/>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Gerader Verbinder 26">
                <a:extLst>
                  <a:ext uri="{FF2B5EF4-FFF2-40B4-BE49-F238E27FC236}">
                    <a16:creationId xmlns:a16="http://schemas.microsoft.com/office/drawing/2014/main" id="{F15F77A8-73A2-4045-BA0D-69C643DED532}"/>
                  </a:ext>
                </a:extLst>
              </p:cNvPr>
              <p:cNvCxnSpPr/>
              <p:nvPr/>
            </p:nvCxnSpPr>
            <p:spPr>
              <a:xfrm>
                <a:off x="6343371" y="1052696"/>
                <a:ext cx="2030364" cy="795002"/>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1" name="Grafik 7">
                <a:extLst>
                  <a:ext uri="{FF2B5EF4-FFF2-40B4-BE49-F238E27FC236}">
                    <a16:creationId xmlns:a16="http://schemas.microsoft.com/office/drawing/2014/main" id="{8655FF83-6817-E64E-929B-BFBCCC926E7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44777" y="1902178"/>
                <a:ext cx="4260887" cy="3012950"/>
              </a:xfrm>
              <a:prstGeom prst="rect">
                <a:avLst/>
              </a:prstGeom>
            </p:spPr>
          </p:pic>
        </p:grpSp>
        <p:grpSp>
          <p:nvGrpSpPr>
            <p:cNvPr id="15" name="Gruppieren 36">
              <a:extLst>
                <a:ext uri="{FF2B5EF4-FFF2-40B4-BE49-F238E27FC236}">
                  <a16:creationId xmlns:a16="http://schemas.microsoft.com/office/drawing/2014/main" id="{03297329-E5E3-7549-917D-C249324B9D48}"/>
                </a:ext>
              </a:extLst>
            </p:cNvPr>
            <p:cNvGrpSpPr/>
            <p:nvPr/>
          </p:nvGrpSpPr>
          <p:grpSpPr>
            <a:xfrm>
              <a:off x="6741042" y="5424107"/>
              <a:ext cx="3403517" cy="277000"/>
              <a:chOff x="5591175" y="1159878"/>
              <a:chExt cx="3403517" cy="277000"/>
            </a:xfrm>
          </p:grpSpPr>
          <p:sp>
            <p:nvSpPr>
              <p:cNvPr id="26" name="Textfeld 49">
                <a:extLst>
                  <a:ext uri="{FF2B5EF4-FFF2-40B4-BE49-F238E27FC236}">
                    <a16:creationId xmlns:a16="http://schemas.microsoft.com/office/drawing/2014/main" id="{779BD0F0-DCE2-F94F-B3FC-B712A4774AD8}"/>
                  </a:ext>
                </a:extLst>
              </p:cNvPr>
              <p:cNvSpPr txBox="1"/>
              <p:nvPr/>
            </p:nvSpPr>
            <p:spPr>
              <a:xfrm>
                <a:off x="5979643" y="1159878"/>
                <a:ext cx="3015049" cy="277000"/>
              </a:xfrm>
              <a:prstGeom prst="rect">
                <a:avLst/>
              </a:prstGeom>
              <a:noFill/>
            </p:spPr>
            <p:txBody>
              <a:bodyPr wrap="square" rtlCol="0">
                <a:spAutoFit/>
              </a:bodyPr>
              <a:lstStyle/>
              <a:p>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deep</a:t>
                </a:r>
                <a:r>
                  <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 </a:t>
                </a:r>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water</a:t>
                </a:r>
                <a:r>
                  <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 / </a:t>
                </a:r>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lead</a:t>
                </a:r>
                <a:endPar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endParaRPr>
              </a:p>
            </p:txBody>
          </p:sp>
          <p:sp>
            <p:nvSpPr>
              <p:cNvPr id="27" name="Abgerundetes Rechteck 50">
                <a:extLst>
                  <a:ext uri="{FF2B5EF4-FFF2-40B4-BE49-F238E27FC236}">
                    <a16:creationId xmlns:a16="http://schemas.microsoft.com/office/drawing/2014/main" id="{1244E0A0-39DD-E94D-94BC-490B984A1243}"/>
                  </a:ext>
                </a:extLst>
              </p:cNvPr>
              <p:cNvSpPr/>
              <p:nvPr/>
            </p:nvSpPr>
            <p:spPr>
              <a:xfrm>
                <a:off x="5591175" y="1228725"/>
                <a:ext cx="183173" cy="142875"/>
              </a:xfrm>
              <a:prstGeom prst="roundRect">
                <a:avLst/>
              </a:prstGeom>
              <a:solidFill>
                <a:srgbClr val="000076"/>
              </a:solidFill>
              <a:ln>
                <a:solidFill>
                  <a:srgbClr val="000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solidFill>
                    <a:prstClr val="white"/>
                  </a:solidFill>
                </a:endParaRPr>
              </a:p>
            </p:txBody>
          </p:sp>
        </p:grpSp>
        <p:sp>
          <p:nvSpPr>
            <p:cNvPr id="16" name="Textfeld 47">
              <a:extLst>
                <a:ext uri="{FF2B5EF4-FFF2-40B4-BE49-F238E27FC236}">
                  <a16:creationId xmlns:a16="http://schemas.microsoft.com/office/drawing/2014/main" id="{C58C9A6C-E05E-8844-A513-4B195A75DBC5}"/>
                </a:ext>
              </a:extLst>
            </p:cNvPr>
            <p:cNvSpPr txBox="1"/>
            <p:nvPr/>
          </p:nvSpPr>
          <p:spPr>
            <a:xfrm>
              <a:off x="7133216" y="5677087"/>
              <a:ext cx="3015049" cy="276999"/>
            </a:xfrm>
            <a:prstGeom prst="rect">
              <a:avLst/>
            </a:prstGeom>
            <a:noFill/>
          </p:spPr>
          <p:txBody>
            <a:bodyPr wrap="square" rtlCol="0">
              <a:spAutoFit/>
            </a:bodyPr>
            <a:lstStyle/>
            <a:p>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pond</a:t>
              </a:r>
              <a:r>
                <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 / </a:t>
              </a:r>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ice</a:t>
              </a:r>
              <a:r>
                <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 </a:t>
              </a:r>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edge</a:t>
              </a:r>
              <a:endPar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endParaRPr>
            </a:p>
          </p:txBody>
        </p:sp>
        <p:sp>
          <p:nvSpPr>
            <p:cNvPr id="17" name="Abgerundetes Rechteck 48">
              <a:extLst>
                <a:ext uri="{FF2B5EF4-FFF2-40B4-BE49-F238E27FC236}">
                  <a16:creationId xmlns:a16="http://schemas.microsoft.com/office/drawing/2014/main" id="{0CF55C95-9D9A-9E47-ABE1-CAEA72E8EE5B}"/>
                </a:ext>
              </a:extLst>
            </p:cNvPr>
            <p:cNvSpPr/>
            <p:nvPr/>
          </p:nvSpPr>
          <p:spPr>
            <a:xfrm>
              <a:off x="6744748" y="5715557"/>
              <a:ext cx="183173" cy="142875"/>
            </a:xfrm>
            <a:prstGeom prst="roundRect">
              <a:avLst/>
            </a:prstGeom>
            <a:solidFill>
              <a:srgbClr val="30CFF7"/>
            </a:solidFill>
            <a:ln>
              <a:solidFill>
                <a:srgbClr val="30C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solidFill>
                  <a:prstClr val="white"/>
                </a:solidFill>
              </a:endParaRPr>
            </a:p>
          </p:txBody>
        </p:sp>
        <p:sp>
          <p:nvSpPr>
            <p:cNvPr id="18" name="Textfeld 45">
              <a:extLst>
                <a:ext uri="{FF2B5EF4-FFF2-40B4-BE49-F238E27FC236}">
                  <a16:creationId xmlns:a16="http://schemas.microsoft.com/office/drawing/2014/main" id="{5FB4DB24-7C69-3343-848B-1CE7AD1E3A64}"/>
                </a:ext>
              </a:extLst>
            </p:cNvPr>
            <p:cNvSpPr txBox="1"/>
            <p:nvPr/>
          </p:nvSpPr>
          <p:spPr>
            <a:xfrm>
              <a:off x="7133216" y="5906521"/>
              <a:ext cx="3015049" cy="276999"/>
            </a:xfrm>
            <a:prstGeom prst="rect">
              <a:avLst/>
            </a:prstGeom>
            <a:noFill/>
          </p:spPr>
          <p:txBody>
            <a:bodyPr wrap="square" rtlCol="0">
              <a:spAutoFit/>
            </a:bodyPr>
            <a:lstStyle/>
            <a:p>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deep</a:t>
              </a:r>
              <a:r>
                <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 </a:t>
              </a:r>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snow</a:t>
              </a:r>
              <a:endPar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endParaRPr>
            </a:p>
          </p:txBody>
        </p:sp>
        <p:sp>
          <p:nvSpPr>
            <p:cNvPr id="19" name="Abgerundetes Rechteck 46">
              <a:extLst>
                <a:ext uri="{FF2B5EF4-FFF2-40B4-BE49-F238E27FC236}">
                  <a16:creationId xmlns:a16="http://schemas.microsoft.com/office/drawing/2014/main" id="{F5D1DD65-68E7-0542-9845-9DD8A7023465}"/>
                </a:ext>
              </a:extLst>
            </p:cNvPr>
            <p:cNvSpPr/>
            <p:nvPr/>
          </p:nvSpPr>
          <p:spPr>
            <a:xfrm>
              <a:off x="6747526" y="5974129"/>
              <a:ext cx="183173" cy="142875"/>
            </a:xfrm>
            <a:prstGeom prst="roundRect">
              <a:avLst/>
            </a:prstGeom>
            <a:solidFill>
              <a:srgbClr val="DADADA"/>
            </a:solidFill>
            <a:ln>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solidFill>
                  <a:prstClr val="white"/>
                </a:solidFill>
              </a:endParaRPr>
            </a:p>
          </p:txBody>
        </p:sp>
        <p:sp>
          <p:nvSpPr>
            <p:cNvPr id="20" name="Textfeld 43">
              <a:extLst>
                <a:ext uri="{FF2B5EF4-FFF2-40B4-BE49-F238E27FC236}">
                  <a16:creationId xmlns:a16="http://schemas.microsoft.com/office/drawing/2014/main" id="{FE4B66E0-A12C-6447-B621-F2AEADAA1A6E}"/>
                </a:ext>
              </a:extLst>
            </p:cNvPr>
            <p:cNvSpPr txBox="1"/>
            <p:nvPr/>
          </p:nvSpPr>
          <p:spPr>
            <a:xfrm>
              <a:off x="7136767" y="6130535"/>
              <a:ext cx="3015049" cy="276999"/>
            </a:xfrm>
            <a:prstGeom prst="rect">
              <a:avLst/>
            </a:prstGeom>
            <a:noFill/>
          </p:spPr>
          <p:txBody>
            <a:bodyPr wrap="square" rtlCol="0">
              <a:spAutoFit/>
            </a:bodyPr>
            <a:lstStyle/>
            <a:p>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shallow</a:t>
              </a:r>
              <a:r>
                <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 </a:t>
              </a:r>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snow</a:t>
              </a:r>
              <a:endPar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endParaRPr>
            </a:p>
          </p:txBody>
        </p:sp>
        <p:sp>
          <p:nvSpPr>
            <p:cNvPr id="21" name="Abgerundetes Rechteck 44">
              <a:extLst>
                <a:ext uri="{FF2B5EF4-FFF2-40B4-BE49-F238E27FC236}">
                  <a16:creationId xmlns:a16="http://schemas.microsoft.com/office/drawing/2014/main" id="{DA138310-DB7D-1A45-A755-9074FE0D6DED}"/>
                </a:ext>
              </a:extLst>
            </p:cNvPr>
            <p:cNvSpPr/>
            <p:nvPr/>
          </p:nvSpPr>
          <p:spPr>
            <a:xfrm>
              <a:off x="6748299" y="6188825"/>
              <a:ext cx="183173" cy="142875"/>
            </a:xfrm>
            <a:prstGeom prst="roundRect">
              <a:avLst/>
            </a:prstGeom>
            <a:solidFill>
              <a:srgbClr val="484848"/>
            </a:solidFill>
            <a:ln>
              <a:solidFill>
                <a:srgbClr val="48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solidFill>
                  <a:prstClr val="white"/>
                </a:solidFill>
              </a:endParaRPr>
            </a:p>
          </p:txBody>
        </p:sp>
        <p:grpSp>
          <p:nvGrpSpPr>
            <p:cNvPr id="22" name="Gruppieren 40">
              <a:extLst>
                <a:ext uri="{FF2B5EF4-FFF2-40B4-BE49-F238E27FC236}">
                  <a16:creationId xmlns:a16="http://schemas.microsoft.com/office/drawing/2014/main" id="{7A1AF59C-9A9A-A144-AD2D-1F7C0BFB8C3C}"/>
                </a:ext>
              </a:extLst>
            </p:cNvPr>
            <p:cNvGrpSpPr/>
            <p:nvPr/>
          </p:nvGrpSpPr>
          <p:grpSpPr>
            <a:xfrm>
              <a:off x="6748299" y="6388947"/>
              <a:ext cx="3410773" cy="276998"/>
              <a:chOff x="5583919" y="2557199"/>
              <a:chExt cx="3410773" cy="276998"/>
            </a:xfrm>
          </p:grpSpPr>
          <p:sp>
            <p:nvSpPr>
              <p:cNvPr id="24" name="Textfeld 41">
                <a:extLst>
                  <a:ext uri="{FF2B5EF4-FFF2-40B4-BE49-F238E27FC236}">
                    <a16:creationId xmlns:a16="http://schemas.microsoft.com/office/drawing/2014/main" id="{A2E553AF-1FF1-7448-8D02-D4A3CB9F94DB}"/>
                  </a:ext>
                </a:extLst>
              </p:cNvPr>
              <p:cNvSpPr txBox="1"/>
              <p:nvPr/>
            </p:nvSpPr>
            <p:spPr>
              <a:xfrm>
                <a:off x="5979643" y="2557199"/>
                <a:ext cx="3015049" cy="276998"/>
              </a:xfrm>
              <a:prstGeom prst="rect">
                <a:avLst/>
              </a:prstGeom>
              <a:noFill/>
            </p:spPr>
            <p:txBody>
              <a:bodyPr wrap="square" rtlCol="0">
                <a:spAutoFit/>
              </a:bodyPr>
              <a:lstStyle/>
              <a:p>
                <a:r>
                  <a:rPr lang="de-DE" sz="750" dirty="0" err="1">
                    <a:solidFill>
                      <a:prstClr val="black"/>
                    </a:solidFill>
                    <a:latin typeface="Segoe UI Semilight" panose="020B0402040204020203" pitchFamily="34" charset="0"/>
                    <a:ea typeface="Segoe UI" panose="020B0502040204020203" pitchFamily="34" charset="0"/>
                    <a:cs typeface="Segoe UI Semilight" panose="020B0402040204020203" pitchFamily="34" charset="0"/>
                  </a:rPr>
                  <a:t>ridge</a:t>
                </a:r>
                <a:endParaRPr lang="de-DE" sz="750" dirty="0">
                  <a:solidFill>
                    <a:prstClr val="black"/>
                  </a:solidFill>
                  <a:latin typeface="Segoe UI Semilight" panose="020B0402040204020203" pitchFamily="34" charset="0"/>
                  <a:ea typeface="Segoe UI" panose="020B0502040204020203" pitchFamily="34" charset="0"/>
                  <a:cs typeface="Segoe UI Semilight" panose="020B0402040204020203" pitchFamily="34" charset="0"/>
                </a:endParaRPr>
              </a:p>
            </p:txBody>
          </p:sp>
          <p:sp>
            <p:nvSpPr>
              <p:cNvPr id="25" name="Abgerundetes Rechteck 42">
                <a:extLst>
                  <a:ext uri="{FF2B5EF4-FFF2-40B4-BE49-F238E27FC236}">
                    <a16:creationId xmlns:a16="http://schemas.microsoft.com/office/drawing/2014/main" id="{533F0857-28C6-B744-AFAE-7B1D8EA9E472}"/>
                  </a:ext>
                </a:extLst>
              </p:cNvPr>
              <p:cNvSpPr/>
              <p:nvPr/>
            </p:nvSpPr>
            <p:spPr>
              <a:xfrm>
                <a:off x="5583919" y="2606923"/>
                <a:ext cx="183173" cy="142875"/>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00">
                  <a:solidFill>
                    <a:prstClr val="white"/>
                  </a:solidFill>
                </a:endParaRPr>
              </a:p>
            </p:txBody>
          </p:sp>
        </p:grpSp>
        <p:sp>
          <p:nvSpPr>
            <p:cNvPr id="23" name="Textfeld 55">
              <a:extLst>
                <a:ext uri="{FF2B5EF4-FFF2-40B4-BE49-F238E27FC236}">
                  <a16:creationId xmlns:a16="http://schemas.microsoft.com/office/drawing/2014/main" id="{5571EB40-D3C3-8243-B2EA-CBFF93932F7F}"/>
                </a:ext>
              </a:extLst>
            </p:cNvPr>
            <p:cNvSpPr txBox="1"/>
            <p:nvPr/>
          </p:nvSpPr>
          <p:spPr>
            <a:xfrm>
              <a:off x="4044669" y="5413709"/>
              <a:ext cx="2576925" cy="276999"/>
            </a:xfrm>
            <a:prstGeom prst="rect">
              <a:avLst/>
            </a:prstGeom>
            <a:noFill/>
          </p:spPr>
          <p:txBody>
            <a:bodyPr wrap="square" rtlCol="0">
              <a:spAutoFit/>
            </a:bodyPr>
            <a:lstStyle/>
            <a:p>
              <a:r>
                <a:rPr lang="de-DE" sz="750" dirty="0">
                  <a:solidFill>
                    <a:prstClr val="black"/>
                  </a:solidFill>
                  <a:latin typeface="Tahoma" pitchFamily="34" charset="0"/>
                  <a:ea typeface=""/>
                </a:rPr>
                <a:t>(</a:t>
              </a:r>
              <a:r>
                <a:rPr lang="de-DE" sz="750" dirty="0" err="1">
                  <a:solidFill>
                    <a:prstClr val="black"/>
                  </a:solidFill>
                  <a:latin typeface="Tahoma" pitchFamily="34" charset="0"/>
                  <a:ea typeface=""/>
                </a:rPr>
                <a:t>Floe</a:t>
              </a:r>
              <a:r>
                <a:rPr lang="de-DE" sz="750" dirty="0">
                  <a:solidFill>
                    <a:prstClr val="black"/>
                  </a:solidFill>
                  <a:latin typeface="Tahoma" pitchFamily="34" charset="0"/>
                  <a:ea typeface=""/>
                </a:rPr>
                <a:t> </a:t>
              </a:r>
              <a:r>
                <a:rPr lang="de-DE" sz="750" dirty="0" err="1">
                  <a:solidFill>
                    <a:prstClr val="black"/>
                  </a:solidFill>
                  <a:latin typeface="Tahoma" pitchFamily="34" charset="0"/>
                  <a:ea typeface=""/>
                </a:rPr>
                <a:t>mapping</a:t>
              </a:r>
              <a:r>
                <a:rPr lang="de-DE" sz="750" dirty="0">
                  <a:solidFill>
                    <a:prstClr val="black"/>
                  </a:solidFill>
                  <a:latin typeface="Tahoma" pitchFamily="34" charset="0"/>
                  <a:ea typeface=""/>
                </a:rPr>
                <a:t> </a:t>
              </a:r>
              <a:r>
                <a:rPr lang="de-DE" sz="750" dirty="0" err="1">
                  <a:solidFill>
                    <a:prstClr val="black"/>
                  </a:solidFill>
                  <a:latin typeface="Tahoma" pitchFamily="34" charset="0"/>
                  <a:ea typeface=""/>
                </a:rPr>
                <a:t>based</a:t>
              </a:r>
              <a:r>
                <a:rPr lang="de-DE" sz="750" dirty="0">
                  <a:solidFill>
                    <a:prstClr val="black"/>
                  </a:solidFill>
                  <a:latin typeface="Tahoma" pitchFamily="34" charset="0"/>
                  <a:ea typeface=""/>
                </a:rPr>
                <a:t> on S2-A </a:t>
              </a:r>
              <a:r>
                <a:rPr lang="de-DE" sz="750" dirty="0" err="1">
                  <a:solidFill>
                    <a:prstClr val="black"/>
                  </a:solidFill>
                  <a:latin typeface="Tahoma" pitchFamily="34" charset="0"/>
                  <a:ea typeface=""/>
                </a:rPr>
                <a:t>July</a:t>
              </a:r>
              <a:r>
                <a:rPr lang="de-DE" sz="750" dirty="0">
                  <a:solidFill>
                    <a:prstClr val="black"/>
                  </a:solidFill>
                  <a:latin typeface="Tahoma" pitchFamily="34" charset="0"/>
                  <a:ea typeface=""/>
                </a:rPr>
                <a:t> 2017) </a:t>
              </a:r>
            </a:p>
          </p:txBody>
        </p:sp>
      </p:grpSp>
      <p:sp>
        <p:nvSpPr>
          <p:cNvPr id="32" name="TextBox 31">
            <a:extLst>
              <a:ext uri="{FF2B5EF4-FFF2-40B4-BE49-F238E27FC236}">
                <a16:creationId xmlns:a16="http://schemas.microsoft.com/office/drawing/2014/main" id="{3075F902-0CE3-3F4A-96D5-D63A068BD267}"/>
              </a:ext>
            </a:extLst>
          </p:cNvPr>
          <p:cNvSpPr txBox="1"/>
          <p:nvPr/>
        </p:nvSpPr>
        <p:spPr>
          <a:xfrm>
            <a:off x="6925910" y="4620280"/>
            <a:ext cx="1518364" cy="523220"/>
          </a:xfrm>
          <a:prstGeom prst="rect">
            <a:avLst/>
          </a:prstGeom>
          <a:no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Natascha </a:t>
            </a:r>
            <a:r>
              <a:rPr lang="en-US" sz="1400" dirty="0" err="1">
                <a:solidFill>
                  <a:schemeClr val="tx1">
                    <a:lumMod val="50000"/>
                    <a:lumOff val="50000"/>
                  </a:schemeClr>
                </a:solidFill>
                <a:latin typeface="Arial" panose="020B0604020202020204" pitchFamily="34" charset="0"/>
                <a:cs typeface="Arial" panose="020B0604020202020204" pitchFamily="34" charset="0"/>
              </a:rPr>
              <a:t>Oppelt</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dirty="0" err="1">
                <a:solidFill>
                  <a:schemeClr val="tx1">
                    <a:lumMod val="50000"/>
                    <a:lumOff val="50000"/>
                  </a:schemeClr>
                </a:solidFill>
                <a:latin typeface="Arial" panose="020B0604020202020204" pitchFamily="34" charset="0"/>
                <a:cs typeface="Arial" panose="020B0604020202020204" pitchFamily="34" charset="0"/>
              </a:rPr>
              <a:t>Gerit</a:t>
            </a:r>
            <a:r>
              <a:rPr lang="en-US" sz="1400" dirty="0">
                <a:solidFill>
                  <a:schemeClr val="tx1">
                    <a:lumMod val="50000"/>
                    <a:lumOff val="50000"/>
                  </a:schemeClr>
                </a:solidFill>
                <a:latin typeface="Arial" panose="020B0604020202020204" pitchFamily="34" charset="0"/>
                <a:cs typeface="Arial" panose="020B0604020202020204" pitchFamily="34" charset="0"/>
              </a:rPr>
              <a:t> Birnbaum</a:t>
            </a:r>
          </a:p>
        </p:txBody>
      </p:sp>
      <p:pic>
        <p:nvPicPr>
          <p:cNvPr id="4" name="Picture 3">
            <a:extLst>
              <a:ext uri="{FF2B5EF4-FFF2-40B4-BE49-F238E27FC236}">
                <a16:creationId xmlns:a16="http://schemas.microsoft.com/office/drawing/2014/main" id="{4C1412AB-091D-F74A-B832-AF46B35AB8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9640" y="112434"/>
            <a:ext cx="1744185" cy="579150"/>
          </a:xfrm>
          <a:prstGeom prst="rect">
            <a:avLst/>
          </a:prstGeom>
        </p:spPr>
      </p:pic>
    </p:spTree>
    <p:extLst>
      <p:ext uri="{BB962C8B-B14F-4D97-AF65-F5344CB8AC3E}">
        <p14:creationId xmlns:p14="http://schemas.microsoft.com/office/powerpoint/2010/main" val="19566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370" y="-3297"/>
            <a:ext cx="5817273" cy="702839"/>
          </a:xfrm>
        </p:spPr>
        <p:txBody>
          <a:bodyPr/>
          <a:lstStyle/>
          <a:p>
            <a:r>
              <a:rPr lang="en-US"/>
              <a:t>IR &amp; Hyperspectral Camera</a:t>
            </a:r>
          </a:p>
        </p:txBody>
      </p:sp>
      <p:sp>
        <p:nvSpPr>
          <p:cNvPr id="6" name="Content Placeholder 5"/>
          <p:cNvSpPr>
            <a:spLocks noGrp="1"/>
          </p:cNvSpPr>
          <p:nvPr>
            <p:ph idx="1"/>
          </p:nvPr>
        </p:nvSpPr>
        <p:spPr>
          <a:xfrm>
            <a:off x="722446" y="618256"/>
            <a:ext cx="4620827" cy="4104456"/>
          </a:xfrm>
        </p:spPr>
        <p:txBody>
          <a:bodyPr/>
          <a:lstStyle/>
          <a:p>
            <a:r>
              <a:rPr lang="en-US" dirty="0"/>
              <a:t>Infrared camera </a:t>
            </a:r>
            <a:r>
              <a:rPr lang="en-US" dirty="0" err="1"/>
              <a:t>InfraTec</a:t>
            </a:r>
            <a:endParaRPr lang="en-US" dirty="0"/>
          </a:p>
          <a:p>
            <a:pPr lvl="1"/>
            <a:r>
              <a:rPr lang="en-US" dirty="0"/>
              <a:t>0.03 K precision, 2 K accuracy</a:t>
            </a:r>
          </a:p>
          <a:p>
            <a:r>
              <a:rPr lang="en-US" dirty="0"/>
              <a:t>Hyperspectral camera</a:t>
            </a:r>
          </a:p>
          <a:p>
            <a:pPr lvl="1"/>
            <a:r>
              <a:rPr lang="en-US" dirty="0"/>
              <a:t>400–1000 nm</a:t>
            </a:r>
          </a:p>
          <a:p>
            <a:pPr lvl="1"/>
            <a:r>
              <a:rPr lang="en-US" dirty="0"/>
              <a:t>Internal line-scanner camera</a:t>
            </a:r>
          </a:p>
          <a:p>
            <a:r>
              <a:rPr lang="en-US" dirty="0"/>
              <a:t>Deployed at remote sensing validation site</a:t>
            </a:r>
          </a:p>
          <a:p>
            <a:r>
              <a:rPr lang="en-US" dirty="0"/>
              <a:t>Monitor specific events</a:t>
            </a:r>
          </a:p>
          <a:p>
            <a:pPr marL="1068388" lvl="1" indent="-207963"/>
            <a:r>
              <a:rPr lang="en-US" dirty="0"/>
              <a:t>Thin ice in new leads</a:t>
            </a:r>
          </a:p>
          <a:p>
            <a:pPr marL="1068388" lvl="1" indent="-207963"/>
            <a:r>
              <a:rPr lang="en-US" dirty="0"/>
              <a:t>Melt pond development </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98342" y="961972"/>
            <a:ext cx="1482316" cy="108012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2550" y="47182"/>
            <a:ext cx="1781937" cy="2373542"/>
          </a:xfrm>
          <a:prstGeom prst="rect">
            <a:avLst/>
          </a:prstGeom>
        </p:spPr>
      </p:pic>
      <p:sp>
        <p:nvSpPr>
          <p:cNvPr id="10" name="TextBox 9"/>
          <p:cNvSpPr txBox="1"/>
          <p:nvPr/>
        </p:nvSpPr>
        <p:spPr>
          <a:xfrm>
            <a:off x="5596348" y="654195"/>
            <a:ext cx="1486304"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Infrared Camera</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8223" y="4715667"/>
            <a:ext cx="2088232" cy="363906"/>
          </a:xfrm>
          <a:prstGeom prst="rect">
            <a:avLst/>
          </a:prstGeom>
          <a:solidFill>
            <a:schemeClr val="bg1"/>
          </a:solidFill>
        </p:spPr>
      </p:pic>
      <p:sp>
        <p:nvSpPr>
          <p:cNvPr id="9" name="TextBox 8"/>
          <p:cNvSpPr txBox="1"/>
          <p:nvPr/>
        </p:nvSpPr>
        <p:spPr>
          <a:xfrm>
            <a:off x="5892563" y="4035442"/>
            <a:ext cx="1296144"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Hyperspectral Camera</a:t>
            </a:r>
          </a:p>
        </p:txBody>
      </p:sp>
      <p:sp>
        <p:nvSpPr>
          <p:cNvPr id="13" name="TextBox 12"/>
          <p:cNvSpPr txBox="1"/>
          <p:nvPr/>
        </p:nvSpPr>
        <p:spPr>
          <a:xfrm>
            <a:off x="7183157" y="51404"/>
            <a:ext cx="1608582" cy="276999"/>
          </a:xfrm>
          <a:prstGeom prst="rect">
            <a:avLst/>
          </a:prstGeom>
          <a:noFill/>
        </p:spPr>
        <p:txBody>
          <a:bodyPr wrap="none" rtlCol="0">
            <a:spAutoFit/>
          </a:bodyPr>
          <a:lstStyle/>
          <a:p>
            <a:r>
              <a:rPr lang="en-US" sz="1200">
                <a:latin typeface="+mn-lt"/>
              </a:rPr>
              <a:t>Photo: Adam </a:t>
            </a:r>
            <a:r>
              <a:rPr lang="en-US" sz="1200" err="1">
                <a:latin typeface="+mn-lt"/>
              </a:rPr>
              <a:t>LeWinter</a:t>
            </a:r>
            <a:endParaRPr lang="en-US" sz="1200">
              <a:latin typeface="+mn-lt"/>
              <a:cs typeface="Arial" panose="020B0604020202020204" pitchFamily="34" charset="0"/>
            </a:endParaRPr>
          </a:p>
        </p:txBody>
      </p:sp>
      <p:pic>
        <p:nvPicPr>
          <p:cNvPr id="12" name="Picture 11">
            <a:extLst>
              <a:ext uri="{FF2B5EF4-FFF2-40B4-BE49-F238E27FC236}">
                <a16:creationId xmlns:a16="http://schemas.microsoft.com/office/drawing/2014/main" id="{A060CC1C-9074-6A41-9F03-31709B78C2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23925" y="3353005"/>
            <a:ext cx="1226204" cy="640772"/>
          </a:xfrm>
          <a:prstGeom prst="rect">
            <a:avLst/>
          </a:prstGeom>
        </p:spPr>
      </p:pic>
      <p:pic>
        <p:nvPicPr>
          <p:cNvPr id="16" name="Picture 15">
            <a:extLst>
              <a:ext uri="{FF2B5EF4-FFF2-40B4-BE49-F238E27FC236}">
                <a16:creationId xmlns:a16="http://schemas.microsoft.com/office/drawing/2014/main" id="{EB83A49C-3CBB-2545-B2E7-41EA2F99BB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6296" y="3779550"/>
            <a:ext cx="432048" cy="166408"/>
          </a:xfrm>
          <a:prstGeom prst="rect">
            <a:avLst/>
          </a:prstGeom>
        </p:spPr>
      </p:pic>
      <p:pic>
        <p:nvPicPr>
          <p:cNvPr id="18" name="Picture 17">
            <a:extLst>
              <a:ext uri="{FF2B5EF4-FFF2-40B4-BE49-F238E27FC236}">
                <a16:creationId xmlns:a16="http://schemas.microsoft.com/office/drawing/2014/main" id="{103608D0-BB6F-BE49-B8FD-F89FE7E6C2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72200" y="2099957"/>
            <a:ext cx="578132" cy="151263"/>
          </a:xfrm>
          <a:prstGeom prst="rect">
            <a:avLst/>
          </a:prstGeom>
        </p:spPr>
      </p:pic>
    </p:spTree>
    <p:extLst>
      <p:ext uri="{BB962C8B-B14F-4D97-AF65-F5344CB8AC3E}">
        <p14:creationId xmlns:p14="http://schemas.microsoft.com/office/powerpoint/2010/main" val="870510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7"/>
            <a:ext cx="8229600" cy="619827"/>
          </a:xfrm>
        </p:spPr>
        <p:txBody>
          <a:bodyPr/>
          <a:lstStyle/>
          <a:p>
            <a:r>
              <a:rPr lang="en-US" dirty="0"/>
              <a:t>Sea Ice Dynamics</a:t>
            </a:r>
          </a:p>
        </p:txBody>
      </p:sp>
      <p:sp>
        <p:nvSpPr>
          <p:cNvPr id="3" name="Content Placeholder 2"/>
          <p:cNvSpPr>
            <a:spLocks noGrp="1"/>
          </p:cNvSpPr>
          <p:nvPr>
            <p:ph idx="1"/>
          </p:nvPr>
        </p:nvSpPr>
        <p:spPr>
          <a:xfrm>
            <a:off x="3334831" y="756170"/>
            <a:ext cx="5351969" cy="1512168"/>
          </a:xfrm>
        </p:spPr>
        <p:txBody>
          <a:bodyPr/>
          <a:lstStyle/>
          <a:p>
            <a:r>
              <a:rPr lang="en-US" dirty="0"/>
              <a:t>Sea ice drift and deformation from SAR</a:t>
            </a:r>
          </a:p>
          <a:p>
            <a:r>
              <a:rPr lang="en-US" dirty="0"/>
              <a:t>Buoy array</a:t>
            </a:r>
          </a:p>
          <a:p>
            <a:r>
              <a:rPr lang="en-US" dirty="0"/>
              <a:t>Ship radar</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627534"/>
            <a:ext cx="2913071" cy="3281609"/>
          </a:xfrm>
          <a:prstGeom prst="rect">
            <a:avLst/>
          </a:prstGeom>
          <a:effectLst>
            <a:outerShdw blurRad="50800" dist="76200" dir="2700000" algn="tl" rotWithShape="0">
              <a:prstClr val="black">
                <a:alpha val="40000"/>
              </a:prstClr>
            </a:outerShdw>
          </a:effectLst>
        </p:spPr>
      </p:pic>
      <p:pic>
        <p:nvPicPr>
          <p:cNvPr id="5" name="Picture 4"/>
          <p:cNvPicPr>
            <a:picLocks noChangeAspect="1"/>
          </p:cNvPicPr>
          <p:nvPr/>
        </p:nvPicPr>
        <p:blipFill rotWithShape="1">
          <a:blip r:embed="rId3" cstate="email">
            <a:lum bright="20000" contrast="20000"/>
            <a:extLst>
              <a:ext uri="{28A0092B-C50C-407E-A947-70E740481C1C}">
                <a14:useLocalDpi xmlns:a14="http://schemas.microsoft.com/office/drawing/2010/main"/>
              </a:ext>
            </a:extLst>
          </a:blip>
          <a:srcRect l="3397" t="4036" r="33860" b="3418"/>
          <a:stretch/>
        </p:blipFill>
        <p:spPr>
          <a:xfrm>
            <a:off x="3275856" y="2427734"/>
            <a:ext cx="4248472" cy="2157757"/>
          </a:xfrm>
          <a:prstGeom prst="rect">
            <a:avLst/>
          </a:prstGeom>
          <a:effectLst>
            <a:outerShdw blurRad="50800" dist="76200" dir="2700000" algn="tl" rotWithShape="0">
              <a:prstClr val="black">
                <a:alpha val="40000"/>
              </a:prstClr>
            </a:outerShdw>
          </a:effectLst>
        </p:spPr>
      </p:pic>
      <p:sp>
        <p:nvSpPr>
          <p:cNvPr id="6" name="TextBox 5"/>
          <p:cNvSpPr txBox="1"/>
          <p:nvPr/>
        </p:nvSpPr>
        <p:spPr>
          <a:xfrm>
            <a:off x="7635254" y="4189393"/>
            <a:ext cx="1508746" cy="954107"/>
          </a:xfrm>
          <a:prstGeom prst="rect">
            <a:avLst/>
          </a:prstGeom>
          <a:solidFill>
            <a:schemeClr val="bg1"/>
          </a:solid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Jenny Hutchings</a:t>
            </a:r>
          </a:p>
          <a:p>
            <a:r>
              <a:rPr lang="en-US" sz="1400" dirty="0" err="1">
                <a:solidFill>
                  <a:schemeClr val="tx1">
                    <a:lumMod val="50000"/>
                    <a:lumOff val="50000"/>
                  </a:schemeClr>
                </a:solidFill>
                <a:latin typeface="Arial" panose="020B0604020202020204" pitchFamily="34" charset="0"/>
                <a:cs typeface="Arial" panose="020B0604020202020204" pitchFamily="34" charset="0"/>
              </a:rPr>
              <a:t>Jari</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Haapala</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dirty="0">
                <a:solidFill>
                  <a:schemeClr val="tx1">
                    <a:lumMod val="50000"/>
                    <a:lumOff val="50000"/>
                  </a:schemeClr>
                </a:solidFill>
                <a:latin typeface="Arial" panose="020B0604020202020204" pitchFamily="34" charset="0"/>
                <a:cs typeface="Arial" panose="020B0604020202020204" pitchFamily="34" charset="0"/>
              </a:rPr>
              <a:t>Anton </a:t>
            </a:r>
            <a:r>
              <a:rPr lang="en-US" sz="1400" dirty="0" err="1">
                <a:solidFill>
                  <a:schemeClr val="tx1">
                    <a:lumMod val="50000"/>
                    <a:lumOff val="50000"/>
                  </a:schemeClr>
                </a:solidFill>
                <a:latin typeface="Arial" panose="020B0604020202020204" pitchFamily="34" charset="0"/>
                <a:cs typeface="Arial" panose="020B0604020202020204" pitchFamily="34" charset="0"/>
              </a:rPr>
              <a:t>Korosov</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dirty="0" err="1">
                <a:solidFill>
                  <a:schemeClr val="tx1">
                    <a:lumMod val="50000"/>
                    <a:lumOff val="50000"/>
                  </a:schemeClr>
                </a:solidFill>
                <a:latin typeface="Arial" panose="020B0604020202020204" pitchFamily="34" charset="0"/>
                <a:cs typeface="Arial" panose="020B0604020202020204" pitchFamily="34" charset="0"/>
              </a:rPr>
              <a:t>Polona</a:t>
            </a:r>
            <a:r>
              <a:rPr lang="en-US" sz="1400" dirty="0">
                <a:solidFill>
                  <a:schemeClr val="tx1">
                    <a:lumMod val="50000"/>
                    <a:lumOff val="50000"/>
                  </a:schemeClr>
                </a:solidFill>
                <a:latin typeface="Arial" panose="020B0604020202020204" pitchFamily="34" charset="0"/>
                <a:cs typeface="Arial" panose="020B0604020202020204" pitchFamily="34" charset="0"/>
              </a:rPr>
              <a:t> </a:t>
            </a:r>
            <a:r>
              <a:rPr lang="en-US" sz="1400" dirty="0" err="1">
                <a:solidFill>
                  <a:schemeClr val="tx1">
                    <a:lumMod val="50000"/>
                    <a:lumOff val="50000"/>
                  </a:schemeClr>
                </a:solidFill>
                <a:latin typeface="Arial" panose="020B0604020202020204" pitchFamily="34" charset="0"/>
                <a:cs typeface="Arial" panose="020B0604020202020204" pitchFamily="34" charset="0"/>
              </a:rPr>
              <a:t>Itkin</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8023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9956" y="2789026"/>
            <a:ext cx="4108306" cy="1994888"/>
          </a:xfrm>
          <a:prstGeom prst="rect">
            <a:avLst/>
          </a:prstGeom>
          <a:ln>
            <a:solidFill>
              <a:schemeClr val="accent1"/>
            </a:solidFill>
          </a:ln>
        </p:spPr>
      </p:pic>
      <p:sp>
        <p:nvSpPr>
          <p:cNvPr id="3" name="Rectangle 2"/>
          <p:cNvSpPr/>
          <p:nvPr/>
        </p:nvSpPr>
        <p:spPr>
          <a:xfrm>
            <a:off x="683568" y="915566"/>
            <a:ext cx="3507049" cy="3300904"/>
          </a:xfrm>
          <a:prstGeom prst="rect">
            <a:avLst/>
          </a:prstGeom>
        </p:spPr>
        <p:txBody>
          <a:bodyPr wrap="square">
            <a:spAutoFit/>
          </a:bodyPr>
          <a:lstStyle/>
          <a:p>
            <a:pPr algn="just" fontAlgn="auto">
              <a:spcBef>
                <a:spcPts val="0"/>
              </a:spcBef>
              <a:spcAft>
                <a:spcPts val="0"/>
              </a:spcAft>
            </a:pPr>
            <a:r>
              <a:rPr lang="en-GB" sz="1350" dirty="0">
                <a:solidFill>
                  <a:prstClr val="black"/>
                </a:solidFill>
                <a:latin typeface="Arial" panose="020B0604020202020204" pitchFamily="34" charset="0"/>
                <a:ea typeface="Calibri" panose="020F0502020204030204" pitchFamily="34" charset="0"/>
                <a:cs typeface="Times New Roman" panose="02020603050405020304" pitchFamily="18" charset="0"/>
              </a:rPr>
              <a:t>Remote Sensing</a:t>
            </a:r>
          </a:p>
          <a:p>
            <a:pPr marL="257175" indent="-257175" algn="just" fontAlgn="auto">
              <a:spcBef>
                <a:spcPts val="0"/>
              </a:spcBef>
              <a:spcAft>
                <a:spcPts val="0"/>
              </a:spcAft>
              <a:buFont typeface="Symbol" panose="05050102010706020507" pitchFamily="18" charset="2"/>
              <a:buChar char=""/>
            </a:pPr>
            <a:r>
              <a:rPr lang="en-GB" sz="135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TerraSAR</a:t>
            </a:r>
            <a:r>
              <a:rPr lang="en-GB" sz="1350" dirty="0">
                <a:solidFill>
                  <a:prstClr val="black"/>
                </a:solidFill>
                <a:latin typeface="Arial" panose="020B0604020202020204" pitchFamily="34" charset="0"/>
                <a:ea typeface="Calibri" panose="020F0502020204030204" pitchFamily="34" charset="0"/>
                <a:cs typeface="Times New Roman" panose="02020603050405020304" pitchFamily="18" charset="0"/>
              </a:rPr>
              <a:t>-X: </a:t>
            </a:r>
          </a:p>
          <a:p>
            <a:pPr marL="257175" indent="-257175" algn="just" fontAlgn="auto">
              <a:spcBef>
                <a:spcPts val="0"/>
              </a:spcBef>
              <a:spcAft>
                <a:spcPts val="0"/>
              </a:spcAft>
              <a:buFont typeface="Arial" panose="020B0604020202020204" pitchFamily="34" charset="0"/>
              <a:buChar char="-"/>
            </a:pPr>
            <a:r>
              <a:rPr lang="en-GB"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Winter (Autumn to Spring Breakup): StripMap (~30x50 km) acquisition at ~7 day interval at the MOSAiC site; the collected data will be used to retrieve leads/cracks and ice type. </a:t>
            </a:r>
          </a:p>
          <a:p>
            <a:pPr marL="257175" indent="-257175" algn="just" fontAlgn="auto">
              <a:spcBef>
                <a:spcPts val="0"/>
              </a:spcBef>
              <a:spcAft>
                <a:spcPts val="0"/>
              </a:spcAft>
              <a:buFont typeface="Arial" panose="020B0604020202020204" pitchFamily="34" charset="0"/>
              <a:buChar char="-"/>
            </a:pPr>
            <a:r>
              <a:rPr lang="en-GB"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Summer (Spring Breakup to Summer): StripMap (~30x50 km) acquisition at ~3 day interval at the three Summer Floe Sites; the collected data will be used to retrieve the floe size of each target floe as well as statistical floe size distribution of the image area.</a:t>
            </a:r>
          </a:p>
          <a:p>
            <a:pPr marL="257175" indent="-257175" algn="just" fontAlgn="auto">
              <a:spcBef>
                <a:spcPts val="0"/>
              </a:spcBef>
              <a:spcAft>
                <a:spcPts val="0"/>
              </a:spcAft>
              <a:buFont typeface="Symbol" panose="05050102010706020507" pitchFamily="18" charset="2"/>
              <a:buChar char=""/>
            </a:pPr>
            <a:r>
              <a:rPr lang="en-GB" sz="1350" dirty="0">
                <a:solidFill>
                  <a:prstClr val="black"/>
                </a:solidFill>
                <a:latin typeface="Arial" panose="020B0604020202020204" pitchFamily="34" charset="0"/>
                <a:ea typeface="Calibri" panose="020F0502020204030204" pitchFamily="34" charset="0"/>
                <a:cs typeface="Times New Roman" panose="02020603050405020304" pitchFamily="18" charset="0"/>
              </a:rPr>
              <a:t>Sentinel-1: </a:t>
            </a:r>
          </a:p>
          <a:p>
            <a:pPr marL="214313" indent="-214313" algn="just" fontAlgn="auto">
              <a:spcBef>
                <a:spcPts val="0"/>
              </a:spcBef>
              <a:spcAft>
                <a:spcPts val="0"/>
              </a:spcAft>
              <a:buFontTx/>
              <a:buChar char="-"/>
            </a:pPr>
            <a:r>
              <a:rPr lang="en-GB" sz="1200" dirty="0">
                <a:solidFill>
                  <a:prstClr val="black"/>
                </a:solidFill>
                <a:latin typeface="Arial" panose="020B0604020202020204" pitchFamily="34" charset="0"/>
                <a:ea typeface="Calibri" panose="020F0502020204030204" pitchFamily="34" charset="0"/>
                <a:cs typeface="Times New Roman" panose="02020603050405020304" pitchFamily="18" charset="0"/>
              </a:rPr>
              <a:t>We also plan to analyse Sentinel-1 data to derive winter leads/cracks and ice type at the MOSAiC site, as well as floe size distribution in summer. </a:t>
            </a:r>
          </a:p>
        </p:txBody>
      </p:sp>
      <p:sp>
        <p:nvSpPr>
          <p:cNvPr id="4" name="TextBox 3"/>
          <p:cNvSpPr txBox="1"/>
          <p:nvPr/>
        </p:nvSpPr>
        <p:spPr>
          <a:xfrm>
            <a:off x="7452320" y="2885064"/>
            <a:ext cx="1584176" cy="507831"/>
          </a:xfrm>
          <a:prstGeom prst="rect">
            <a:avLst/>
          </a:prstGeom>
          <a:solidFill>
            <a:schemeClr val="bg1">
              <a:lumMod val="85000"/>
            </a:schemeClr>
          </a:solidFill>
        </p:spPr>
        <p:txBody>
          <a:bodyPr wrap="square" lIns="36000" rIns="0" rtlCol="0">
            <a:spAutoFit/>
          </a:bodyPr>
          <a:lstStyle/>
          <a:p>
            <a:pPr fontAlgn="auto">
              <a:spcBef>
                <a:spcPts val="0"/>
              </a:spcBef>
              <a:spcAft>
                <a:spcPts val="0"/>
              </a:spcAft>
            </a:pPr>
            <a:r>
              <a:rPr lang="en-GB" sz="1350" dirty="0">
                <a:solidFill>
                  <a:prstClr val="black"/>
                </a:solidFill>
                <a:latin typeface="Calibri" panose="020F0502020204030204"/>
                <a:ea typeface=""/>
              </a:rPr>
              <a:t>Summer Transition – Floe size distribution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6750" y="744502"/>
            <a:ext cx="4214495" cy="2012037"/>
          </a:xfrm>
          <a:prstGeom prst="rect">
            <a:avLst/>
          </a:prstGeom>
          <a:ln>
            <a:solidFill>
              <a:schemeClr val="accent1"/>
            </a:solidFill>
          </a:ln>
        </p:spPr>
      </p:pic>
      <p:sp>
        <p:nvSpPr>
          <p:cNvPr id="6" name="TextBox 5"/>
          <p:cNvSpPr txBox="1"/>
          <p:nvPr/>
        </p:nvSpPr>
        <p:spPr>
          <a:xfrm>
            <a:off x="5652120" y="1483809"/>
            <a:ext cx="2376264" cy="300082"/>
          </a:xfrm>
          <a:prstGeom prst="rect">
            <a:avLst/>
          </a:prstGeom>
          <a:solidFill>
            <a:schemeClr val="bg1">
              <a:lumMod val="85000"/>
            </a:schemeClr>
          </a:solidFill>
        </p:spPr>
        <p:txBody>
          <a:bodyPr wrap="square" lIns="36000" rIns="0" rtlCol="0">
            <a:spAutoFit/>
          </a:bodyPr>
          <a:lstStyle/>
          <a:p>
            <a:pPr fontAlgn="auto">
              <a:spcBef>
                <a:spcPts val="0"/>
              </a:spcBef>
              <a:spcAft>
                <a:spcPts val="0"/>
              </a:spcAft>
            </a:pPr>
            <a:r>
              <a:rPr lang="en-GB" sz="1350" dirty="0">
                <a:solidFill>
                  <a:prstClr val="black"/>
                </a:solidFill>
                <a:latin typeface="Calibri" panose="020F0502020204030204"/>
                <a:ea typeface=""/>
              </a:rPr>
              <a:t>Winter Transition – Leads/Cracks</a:t>
            </a:r>
          </a:p>
        </p:txBody>
      </p:sp>
      <p:sp>
        <p:nvSpPr>
          <p:cNvPr id="8" name="TextBox 7">
            <a:extLst>
              <a:ext uri="{FF2B5EF4-FFF2-40B4-BE49-F238E27FC236}">
                <a16:creationId xmlns:a16="http://schemas.microsoft.com/office/drawing/2014/main" id="{CBF347DF-CB84-1744-BF1C-9588EFD84586}"/>
              </a:ext>
            </a:extLst>
          </p:cNvPr>
          <p:cNvSpPr txBox="1"/>
          <p:nvPr/>
        </p:nvSpPr>
        <p:spPr>
          <a:xfrm>
            <a:off x="7441770" y="4835723"/>
            <a:ext cx="1091966" cy="307777"/>
          </a:xfrm>
          <a:prstGeom prst="rect">
            <a:avLst/>
          </a:prstGeom>
          <a:no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Phil Hwang</a:t>
            </a:r>
          </a:p>
        </p:txBody>
      </p:sp>
      <p:sp>
        <p:nvSpPr>
          <p:cNvPr id="9" name="Title 8">
            <a:extLst>
              <a:ext uri="{FF2B5EF4-FFF2-40B4-BE49-F238E27FC236}">
                <a16:creationId xmlns:a16="http://schemas.microsoft.com/office/drawing/2014/main" id="{AB3472FC-D87B-6244-B0D3-49E84779A259}"/>
              </a:ext>
            </a:extLst>
          </p:cNvPr>
          <p:cNvSpPr>
            <a:spLocks noGrp="1"/>
          </p:cNvSpPr>
          <p:nvPr>
            <p:ph type="title"/>
          </p:nvPr>
        </p:nvSpPr>
        <p:spPr>
          <a:xfrm>
            <a:off x="35496" y="6507"/>
            <a:ext cx="7632848" cy="737995"/>
          </a:xfrm>
        </p:spPr>
        <p:txBody>
          <a:bodyPr/>
          <a:lstStyle/>
          <a:p>
            <a:r>
              <a:rPr lang="en-GB" sz="2000" dirty="0"/>
              <a:t>Floe-scale observation and quantification of Arctic sea ice breakup and floe size during the winter-to-summer transition (</a:t>
            </a:r>
            <a:r>
              <a:rPr lang="en-GB" sz="2000" dirty="0" err="1"/>
              <a:t>MOSAiCFSD</a:t>
            </a:r>
            <a:r>
              <a:rPr lang="en-GB" sz="2000" dirty="0"/>
              <a:t>)</a:t>
            </a:r>
          </a:p>
        </p:txBody>
      </p:sp>
      <p:pic>
        <p:nvPicPr>
          <p:cNvPr id="16" name="Picture 15">
            <a:extLst>
              <a:ext uri="{FF2B5EF4-FFF2-40B4-BE49-F238E27FC236}">
                <a16:creationId xmlns:a16="http://schemas.microsoft.com/office/drawing/2014/main" id="{AEF24381-2728-B045-A0E1-3BF6763338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31622"/>
            <a:ext cx="784828" cy="545968"/>
          </a:xfrm>
          <a:prstGeom prst="rect">
            <a:avLst/>
          </a:prstGeom>
        </p:spPr>
      </p:pic>
    </p:spTree>
    <p:extLst>
      <p:ext uri="{BB962C8B-B14F-4D97-AF65-F5344CB8AC3E}">
        <p14:creationId xmlns:p14="http://schemas.microsoft.com/office/powerpoint/2010/main" val="1755407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6258" y="987820"/>
            <a:ext cx="2977995" cy="3108282"/>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37418" y="903873"/>
            <a:ext cx="3220870" cy="3108282"/>
          </a:xfrm>
          <a:prstGeom prst="rect">
            <a:avLst/>
          </a:prstGeom>
        </p:spPr>
      </p:pic>
      <p:grpSp>
        <p:nvGrpSpPr>
          <p:cNvPr id="9" name="Group 8"/>
          <p:cNvGrpSpPr/>
          <p:nvPr/>
        </p:nvGrpSpPr>
        <p:grpSpPr>
          <a:xfrm>
            <a:off x="4623223" y="924511"/>
            <a:ext cx="3011030" cy="2007525"/>
            <a:chOff x="4499992" y="1700808"/>
            <a:chExt cx="3595767" cy="2397382"/>
          </a:xfrm>
        </p:grpSpPr>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5996" y="1725014"/>
              <a:ext cx="3559763" cy="2373176"/>
            </a:xfrm>
            <a:prstGeom prst="rect">
              <a:avLst/>
            </a:prstGeom>
          </p:spPr>
        </p:pic>
        <p:sp>
          <p:nvSpPr>
            <p:cNvPr id="8" name="TextBox 7"/>
            <p:cNvSpPr txBox="1"/>
            <p:nvPr/>
          </p:nvSpPr>
          <p:spPr>
            <a:xfrm>
              <a:off x="4499992" y="1700808"/>
              <a:ext cx="2266919" cy="385923"/>
            </a:xfrm>
            <a:prstGeom prst="rect">
              <a:avLst/>
            </a:prstGeom>
            <a:noFill/>
          </p:spPr>
          <p:txBody>
            <a:bodyPr wrap="none" rtlCol="0">
              <a:spAutoFit/>
            </a:bodyPr>
            <a:lstStyle/>
            <a:p>
              <a:r>
                <a:rPr lang="en-US" sz="1500">
                  <a:latin typeface="Arial" panose="020B0604020202020204" pitchFamily="34" charset="0"/>
                  <a:cs typeface="Arial" panose="020B0604020202020204" pitchFamily="34" charset="0"/>
                </a:rPr>
                <a:t>Operation </a:t>
              </a:r>
              <a:r>
                <a:rPr lang="en-US" sz="1500" err="1">
                  <a:latin typeface="Arial" panose="020B0604020202020204" pitchFamily="34" charset="0"/>
                  <a:cs typeface="Arial" panose="020B0604020202020204" pitchFamily="34" charset="0"/>
                </a:rPr>
                <a:t>IceBridge</a:t>
              </a:r>
              <a:endParaRPr lang="en-US" sz="1500">
                <a:latin typeface="Arial" panose="020B0604020202020204" pitchFamily="34" charset="0"/>
                <a:cs typeface="Arial" panose="020B0604020202020204" pitchFamily="34" charset="0"/>
              </a:endParaRPr>
            </a:p>
          </p:txBody>
        </p:sp>
      </p:grpSp>
      <p:pic>
        <p:nvPicPr>
          <p:cNvPr id="5" name="Picture 2" descr="C:\Users\spreen\Dropbox\Projects_Proposal_Applications\2015-01_N-ICE_Lance-Drift\IceBridge_flight\P1140786_Spree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3637" y="794196"/>
            <a:ext cx="3078284" cy="2052189"/>
          </a:xfrm>
          <a:prstGeom prst="rect">
            <a:avLst/>
          </a:prstGeom>
          <a:noFill/>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l="8115" t="26915" r="3782" b="26432"/>
          <a:stretch/>
        </p:blipFill>
        <p:spPr>
          <a:xfrm>
            <a:off x="4570224" y="3094054"/>
            <a:ext cx="3496076" cy="1395281"/>
          </a:xfrm>
          <a:prstGeom prst="rect">
            <a:avLst/>
          </a:prstGeom>
        </p:spPr>
      </p:pic>
      <p:sp>
        <p:nvSpPr>
          <p:cNvPr id="4" name="Title 3"/>
          <p:cNvSpPr>
            <a:spLocks noGrp="1"/>
          </p:cNvSpPr>
          <p:nvPr>
            <p:ph type="title"/>
          </p:nvPr>
        </p:nvSpPr>
        <p:spPr>
          <a:xfrm>
            <a:off x="3779911" y="-11647"/>
            <a:ext cx="5350303" cy="651965"/>
          </a:xfrm>
        </p:spPr>
        <p:txBody>
          <a:bodyPr/>
          <a:lstStyle/>
          <a:p>
            <a:r>
              <a:rPr lang="en-US" dirty="0"/>
              <a:t>Airborne Campaign</a:t>
            </a:r>
          </a:p>
        </p:txBody>
      </p:sp>
      <p:sp>
        <p:nvSpPr>
          <p:cNvPr id="3" name="Content Placeholder 2"/>
          <p:cNvSpPr>
            <a:spLocks noGrp="1"/>
          </p:cNvSpPr>
          <p:nvPr>
            <p:ph idx="1"/>
          </p:nvPr>
        </p:nvSpPr>
        <p:spPr>
          <a:xfrm>
            <a:off x="334600" y="123478"/>
            <a:ext cx="3560003" cy="4157971"/>
          </a:xfrm>
        </p:spPr>
        <p:txBody>
          <a:bodyPr/>
          <a:lstStyle/>
          <a:p>
            <a:r>
              <a:rPr lang="en-US" sz="2100" dirty="0"/>
              <a:t>Airborne campaigns </a:t>
            </a:r>
            <a:br>
              <a:rPr lang="en-US" sz="2100" dirty="0"/>
            </a:br>
            <a:r>
              <a:rPr lang="en-US" sz="2100" dirty="0"/>
              <a:t>important for validation</a:t>
            </a:r>
          </a:p>
          <a:p>
            <a:pPr lvl="1"/>
            <a:r>
              <a:rPr lang="en-US" sz="1800" dirty="0">
                <a:solidFill>
                  <a:schemeClr val="bg1">
                    <a:lumMod val="65000"/>
                  </a:schemeClr>
                </a:solidFill>
              </a:rPr>
              <a:t>Polar-5/6</a:t>
            </a:r>
          </a:p>
          <a:p>
            <a:pPr lvl="1"/>
            <a:r>
              <a:rPr lang="en-US" sz="1800" dirty="0">
                <a:solidFill>
                  <a:schemeClr val="bg1">
                    <a:lumMod val="65000"/>
                  </a:schemeClr>
                </a:solidFill>
              </a:rPr>
              <a:t>helicopter onboard</a:t>
            </a:r>
          </a:p>
          <a:p>
            <a:pPr lvl="1"/>
            <a:r>
              <a:rPr lang="en-US" sz="1800" dirty="0">
                <a:solidFill>
                  <a:schemeClr val="bg1">
                    <a:lumMod val="65000"/>
                  </a:schemeClr>
                </a:solidFill>
              </a:rPr>
              <a:t>NASA Operation </a:t>
            </a:r>
            <a:r>
              <a:rPr lang="en-US" sz="1800" dirty="0" err="1">
                <a:solidFill>
                  <a:schemeClr val="bg1">
                    <a:lumMod val="65000"/>
                  </a:schemeClr>
                </a:solidFill>
              </a:rPr>
              <a:t>IceBridge</a:t>
            </a:r>
            <a:endParaRPr lang="en-US" sz="1800" dirty="0">
              <a:solidFill>
                <a:schemeClr val="bg1">
                  <a:lumMod val="65000"/>
                </a:schemeClr>
              </a:solidFill>
            </a:endParaRPr>
          </a:p>
          <a:p>
            <a:pPr lvl="1"/>
            <a:r>
              <a:rPr lang="en-US" sz="1800" dirty="0">
                <a:solidFill>
                  <a:schemeClr val="bg1">
                    <a:lumMod val="65000"/>
                  </a:schemeClr>
                </a:solidFill>
              </a:rPr>
              <a:t>ESA </a:t>
            </a:r>
            <a:r>
              <a:rPr lang="en-US" sz="1800" dirty="0" err="1">
                <a:solidFill>
                  <a:schemeClr val="bg1">
                    <a:lumMod val="65000"/>
                  </a:schemeClr>
                </a:solidFill>
              </a:rPr>
              <a:t>CryoVal</a:t>
            </a:r>
            <a:endParaRPr lang="en-US" sz="1800" dirty="0">
              <a:solidFill>
                <a:schemeClr val="bg1">
                  <a:lumMod val="65000"/>
                </a:schemeClr>
              </a:solidFill>
            </a:endParaRPr>
          </a:p>
          <a:p>
            <a:r>
              <a:rPr lang="en-US" sz="2100" dirty="0">
                <a:solidFill>
                  <a:schemeClr val="bg1">
                    <a:lumMod val="65000"/>
                  </a:schemeClr>
                </a:solidFill>
              </a:rPr>
              <a:t>Grid measurements for </a:t>
            </a:r>
            <a:br>
              <a:rPr lang="en-US" sz="2100" dirty="0">
                <a:solidFill>
                  <a:schemeClr val="bg1">
                    <a:lumMod val="65000"/>
                  </a:schemeClr>
                </a:solidFill>
              </a:rPr>
            </a:br>
            <a:r>
              <a:rPr lang="en-US" sz="2100" dirty="0">
                <a:solidFill>
                  <a:schemeClr val="bg1">
                    <a:lumMod val="65000"/>
                  </a:schemeClr>
                </a:solidFill>
              </a:rPr>
              <a:t>better comparison</a:t>
            </a:r>
          </a:p>
          <a:p>
            <a:r>
              <a:rPr lang="en-US" sz="2100" dirty="0">
                <a:solidFill>
                  <a:schemeClr val="bg1">
                    <a:lumMod val="65000"/>
                  </a:schemeClr>
                </a:solidFill>
              </a:rPr>
              <a:t>Satellite </a:t>
            </a:r>
            <a:r>
              <a:rPr lang="en-US" sz="2100" dirty="0" err="1">
                <a:solidFill>
                  <a:schemeClr val="bg1">
                    <a:lumMod val="65000"/>
                  </a:schemeClr>
                </a:solidFill>
              </a:rPr>
              <a:t>underflights</a:t>
            </a:r>
            <a:endParaRPr lang="en-US" sz="2100" dirty="0">
              <a:solidFill>
                <a:schemeClr val="bg1">
                  <a:lumMod val="65000"/>
                </a:schemeClr>
              </a:solidFill>
            </a:endParaRPr>
          </a:p>
          <a:p>
            <a:pPr lvl="1"/>
            <a:r>
              <a:rPr lang="en-US" sz="1800" dirty="0">
                <a:solidFill>
                  <a:schemeClr val="bg1">
                    <a:lumMod val="65000"/>
                  </a:schemeClr>
                </a:solidFill>
              </a:rPr>
              <a:t>CryoSat-2, SMOS</a:t>
            </a:r>
          </a:p>
          <a:p>
            <a:pPr lvl="1"/>
            <a:r>
              <a:rPr lang="en-US" sz="1800" dirty="0">
                <a:solidFill>
                  <a:schemeClr val="bg1">
                    <a:lumMod val="65000"/>
                  </a:schemeClr>
                </a:solidFill>
              </a:rPr>
              <a:t>ICESat-2 can point to MOSAiC</a:t>
            </a:r>
          </a:p>
          <a:p>
            <a:pPr lvl="1"/>
            <a:r>
              <a:rPr lang="en-US" sz="1800" dirty="0">
                <a:solidFill>
                  <a:schemeClr val="bg1">
                    <a:lumMod val="65000"/>
                  </a:schemeClr>
                </a:solidFill>
              </a:rPr>
              <a:t>Sentinel-1,3 and </a:t>
            </a:r>
            <a:r>
              <a:rPr lang="en-US" sz="1800" dirty="0" err="1">
                <a:solidFill>
                  <a:schemeClr val="bg1">
                    <a:lumMod val="65000"/>
                  </a:schemeClr>
                </a:solidFill>
              </a:rPr>
              <a:t>TerraSAR</a:t>
            </a:r>
            <a:r>
              <a:rPr lang="en-US" sz="1800" dirty="0">
                <a:solidFill>
                  <a:schemeClr val="bg1">
                    <a:lumMod val="65000"/>
                  </a:schemeClr>
                </a:solidFill>
              </a:rPr>
              <a:t>-X</a:t>
            </a:r>
          </a:p>
        </p:txBody>
      </p:sp>
      <p:sp>
        <p:nvSpPr>
          <p:cNvPr id="12" name="TextBox 11"/>
          <p:cNvSpPr txBox="1"/>
          <p:nvPr/>
        </p:nvSpPr>
        <p:spPr>
          <a:xfrm>
            <a:off x="6925910" y="4620280"/>
            <a:ext cx="1447832" cy="523220"/>
          </a:xfrm>
          <a:prstGeom prst="rect">
            <a:avLst/>
          </a:prstGeom>
          <a:noFill/>
        </p:spPr>
        <p:txBody>
          <a:bodyPr wrap="none" rtlCol="0">
            <a:spAutoFit/>
          </a:bodyPr>
          <a:lstStyle/>
          <a:p>
            <a:r>
              <a:rPr lang="en-US" sz="1400">
                <a:solidFill>
                  <a:schemeClr val="tx1">
                    <a:lumMod val="50000"/>
                    <a:lumOff val="50000"/>
                  </a:schemeClr>
                </a:solidFill>
                <a:latin typeface="Arial" panose="020B0604020202020204" pitchFamily="34" charset="0"/>
                <a:cs typeface="Arial" panose="020B0604020202020204" pitchFamily="34" charset="0"/>
              </a:rPr>
              <a:t>Andreas </a:t>
            </a:r>
            <a:r>
              <a:rPr lang="en-US" sz="1400" err="1">
                <a:solidFill>
                  <a:schemeClr val="tx1">
                    <a:lumMod val="50000"/>
                    <a:lumOff val="50000"/>
                  </a:schemeClr>
                </a:solidFill>
                <a:latin typeface="Arial" panose="020B0604020202020204" pitchFamily="34" charset="0"/>
                <a:cs typeface="Arial" panose="020B0604020202020204" pitchFamily="34" charset="0"/>
              </a:rPr>
              <a:t>Herber</a:t>
            </a:r>
            <a:endParaRPr lang="en-US" sz="1400">
              <a:solidFill>
                <a:schemeClr val="tx1">
                  <a:lumMod val="50000"/>
                  <a:lumOff val="50000"/>
                </a:schemeClr>
              </a:solidFill>
              <a:latin typeface="Arial" panose="020B0604020202020204" pitchFamily="34" charset="0"/>
              <a:cs typeface="Arial" panose="020B0604020202020204" pitchFamily="34" charset="0"/>
            </a:endParaRPr>
          </a:p>
          <a:p>
            <a:r>
              <a:rPr lang="en-US" sz="1400" err="1">
                <a:solidFill>
                  <a:schemeClr val="tx1">
                    <a:lumMod val="50000"/>
                    <a:lumOff val="50000"/>
                  </a:schemeClr>
                </a:solidFill>
                <a:latin typeface="Arial" panose="020B0604020202020204" pitchFamily="34" charset="0"/>
                <a:cs typeface="Arial" panose="020B0604020202020204" pitchFamily="34" charset="0"/>
              </a:rPr>
              <a:t>Gerit</a:t>
            </a:r>
            <a:r>
              <a:rPr lang="en-US" sz="1400">
                <a:solidFill>
                  <a:schemeClr val="tx1">
                    <a:lumMod val="50000"/>
                    <a:lumOff val="50000"/>
                  </a:schemeClr>
                </a:solidFill>
                <a:latin typeface="Arial" panose="020B0604020202020204" pitchFamily="34" charset="0"/>
                <a:cs typeface="Arial" panose="020B0604020202020204" pitchFamily="34" charset="0"/>
              </a:rPr>
              <a:t> Birnbaum</a:t>
            </a:r>
          </a:p>
        </p:txBody>
      </p:sp>
      <p:grpSp>
        <p:nvGrpSpPr>
          <p:cNvPr id="14" name="Group 13"/>
          <p:cNvGrpSpPr/>
          <p:nvPr/>
        </p:nvGrpSpPr>
        <p:grpSpPr>
          <a:xfrm>
            <a:off x="4477525" y="861493"/>
            <a:ext cx="3806817" cy="2286321"/>
            <a:chOff x="4477525" y="861493"/>
            <a:chExt cx="3806817" cy="2286321"/>
          </a:xfrm>
        </p:grpSpPr>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7525" y="861493"/>
              <a:ext cx="3806817" cy="2286321"/>
            </a:xfrm>
            <a:prstGeom prst="rect">
              <a:avLst/>
            </a:prstGeom>
          </p:spPr>
        </p:pic>
        <p:sp>
          <p:nvSpPr>
            <p:cNvPr id="13" name="TextBox 12"/>
            <p:cNvSpPr txBox="1"/>
            <p:nvPr/>
          </p:nvSpPr>
          <p:spPr>
            <a:xfrm>
              <a:off x="4545360" y="972140"/>
              <a:ext cx="1414041"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ESA </a:t>
              </a:r>
              <a:r>
                <a:rPr lang="en-US" sz="1600" err="1">
                  <a:latin typeface="Arial" panose="020B0604020202020204" pitchFamily="34" charset="0"/>
                  <a:cs typeface="Arial" panose="020B0604020202020204" pitchFamily="34" charset="0"/>
                </a:rPr>
                <a:t>CryoVex</a:t>
              </a:r>
              <a:endParaRPr lang="en-US" sz="1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90936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1"/>
                                      </p:to>
                                    </p:animClr>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par>
                                <p:cTn id="12" presetID="3" presetClass="emph" presetSubtype="2" fill="hold" nodeType="withEffect">
                                  <p:stCondLst>
                                    <p:cond delay="0"/>
                                  </p:stCondLst>
                                  <p:childTnLst>
                                    <p:animClr clrSpc="rgb" dir="cw">
                                      <p:cBhvr override="childStyle">
                                        <p:cTn id="13" dur="500" fill="hold"/>
                                        <p:tgtEl>
                                          <p:spTgt spid="3">
                                            <p:txEl>
                                              <p:pRg st="2" end="2"/>
                                            </p:txEl>
                                          </p:spTgt>
                                        </p:tgtEl>
                                        <p:attrNameLst>
                                          <p:attrName>style.color</p:attrName>
                                        </p:attrNameLst>
                                      </p:cBhvr>
                                      <p:to>
                                        <a:schemeClr val="accent1"/>
                                      </p:to>
                                    </p:animClr>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3" presetClass="emph" presetSubtype="2" fill="hold" nodeType="withEffect">
                                  <p:stCondLst>
                                    <p:cond delay="0"/>
                                  </p:stCondLst>
                                  <p:childTnLst>
                                    <p:animClr clrSpc="rgb" dir="cw">
                                      <p:cBhvr override="childStyle">
                                        <p:cTn id="20" dur="500" fill="hold"/>
                                        <p:tgtEl>
                                          <p:spTgt spid="3">
                                            <p:txEl>
                                              <p:pRg st="3" end="3"/>
                                            </p:txEl>
                                          </p:spTgt>
                                        </p:tgtEl>
                                        <p:attrNameLst>
                                          <p:attrName>style.color</p:attrName>
                                        </p:attrNameLst>
                                      </p:cBhvr>
                                      <p:to>
                                        <a:schemeClr val="accent1"/>
                                      </p:to>
                                    </p:animClr>
                                  </p:childTnLst>
                                </p:cTn>
                              </p:par>
                              <p:par>
                                <p:cTn id="21" presetID="3" presetClass="exit" presetSubtype="10" fill="hold" nodeType="with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heckerboard(across)">
                                      <p:cBhvr>
                                        <p:cTn id="30" dur="500"/>
                                        <p:tgtEl>
                                          <p:spTgt spid="14"/>
                                        </p:tgtEl>
                                      </p:cBhvr>
                                    </p:animEffect>
                                  </p:childTnLst>
                                </p:cTn>
                              </p:par>
                              <p:par>
                                <p:cTn id="31" presetID="3" presetClass="emph" presetSubtype="2" fill="hold" nodeType="withEffect">
                                  <p:stCondLst>
                                    <p:cond delay="0"/>
                                  </p:stCondLst>
                                  <p:childTnLst>
                                    <p:animClr clrSpc="rgb" dir="cw">
                                      <p:cBhvr override="childStyle">
                                        <p:cTn id="32" dur="2000" fill="hold"/>
                                        <p:tgtEl>
                                          <p:spTgt spid="3">
                                            <p:txEl>
                                              <p:pRg st="4" end="4"/>
                                            </p:txEl>
                                          </p:spTgt>
                                        </p:tgtEl>
                                        <p:attrNameLst>
                                          <p:attrName>style.color</p:attrName>
                                        </p:attrNameLst>
                                      </p:cBhvr>
                                      <p:to>
                                        <a:schemeClr val="accent1"/>
                                      </p:to>
                                    </p:animClr>
                                  </p:childTnLst>
                                </p:cTn>
                              </p:par>
                              <p:par>
                                <p:cTn id="33" presetID="3" presetClass="emph" presetSubtype="2" fill="hold" nodeType="withEffect">
                                  <p:stCondLst>
                                    <p:cond delay="0"/>
                                  </p:stCondLst>
                                  <p:childTnLst>
                                    <p:animClr clrSpc="rgb" dir="cw">
                                      <p:cBhvr override="childStyle">
                                        <p:cTn id="34" dur="500" fill="hold"/>
                                        <p:tgtEl>
                                          <p:spTgt spid="3">
                                            <p:txEl>
                                              <p:pRg st="4" end="4"/>
                                            </p:txEl>
                                          </p:spTgt>
                                        </p:tgtEl>
                                        <p:attrNameLst>
                                          <p:attrName>style.color</p:attrName>
                                        </p:attrNameLst>
                                      </p:cBhvr>
                                      <p:to>
                                        <a:schemeClr val="accent1"/>
                                      </p:to>
                                    </p:animClr>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par>
                                <p:cTn id="40" presetID="3" presetClass="exit" presetSubtype="10" fill="hold" nodeType="withEffect">
                                  <p:stCondLst>
                                    <p:cond delay="0"/>
                                  </p:stCondLst>
                                  <p:childTnLst>
                                    <p:animEffect transition="out" filter="blinds(horizont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3" presetClass="emph" presetSubtype="2" fill="hold" nodeType="withEffect">
                                  <p:stCondLst>
                                    <p:cond delay="0"/>
                                  </p:stCondLst>
                                  <p:childTnLst>
                                    <p:animClr clrSpc="rgb" dir="cw">
                                      <p:cBhvr override="childStyle">
                                        <p:cTn id="44" dur="2000" fill="hold"/>
                                        <p:tgtEl>
                                          <p:spTgt spid="3">
                                            <p:txEl>
                                              <p:pRg st="5" end="5"/>
                                            </p:txEl>
                                          </p:spTgt>
                                        </p:tgtEl>
                                        <p:attrNameLst>
                                          <p:attrName>style.color</p:attrName>
                                        </p:attrNameLst>
                                      </p:cBhvr>
                                      <p:to>
                                        <a:srgbClr val="3267B0"/>
                                      </p:to>
                                    </p:animClr>
                                  </p:childTnLst>
                                </p:cTn>
                              </p:par>
                              <p:par>
                                <p:cTn id="45" presetID="16" presetClass="entr" presetSubtype="2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nodeType="clickEffect">
                                  <p:stCondLst>
                                    <p:cond delay="0"/>
                                  </p:stCondLst>
                                  <p:childTnLst>
                                    <p:animClr clrSpc="rgb" dir="cw">
                                      <p:cBhvr override="childStyle">
                                        <p:cTn id="51" dur="2000" fill="hold"/>
                                        <p:tgtEl>
                                          <p:spTgt spid="3">
                                            <p:txEl>
                                              <p:pRg st="6" end="6"/>
                                            </p:txEl>
                                          </p:spTgt>
                                        </p:tgtEl>
                                        <p:attrNameLst>
                                          <p:attrName>style.color</p:attrName>
                                        </p:attrNameLst>
                                      </p:cBhvr>
                                      <p:to>
                                        <a:srgbClr val="3267B0"/>
                                      </p:to>
                                    </p:animClr>
                                  </p:childTnLst>
                                </p:cTn>
                              </p:par>
                              <p:par>
                                <p:cTn id="52" presetID="3" presetClass="emph" presetSubtype="2" fill="hold" nodeType="withEffect">
                                  <p:stCondLst>
                                    <p:cond delay="0"/>
                                  </p:stCondLst>
                                  <p:childTnLst>
                                    <p:animClr clrSpc="rgb" dir="cw">
                                      <p:cBhvr override="childStyle">
                                        <p:cTn id="53" dur="2000" fill="hold"/>
                                        <p:tgtEl>
                                          <p:spTgt spid="3">
                                            <p:txEl>
                                              <p:pRg st="7" end="7"/>
                                            </p:txEl>
                                          </p:spTgt>
                                        </p:tgtEl>
                                        <p:attrNameLst>
                                          <p:attrName>style.color</p:attrName>
                                        </p:attrNameLst>
                                      </p:cBhvr>
                                      <p:to>
                                        <a:srgbClr val="3267B0"/>
                                      </p:to>
                                    </p:animClr>
                                  </p:childTnLst>
                                </p:cTn>
                              </p:par>
                              <p:par>
                                <p:cTn id="54" presetID="3" presetClass="emph" presetSubtype="2" fill="hold" nodeType="withEffect">
                                  <p:stCondLst>
                                    <p:cond delay="0"/>
                                  </p:stCondLst>
                                  <p:childTnLst>
                                    <p:animClr clrSpc="rgb" dir="cw">
                                      <p:cBhvr override="childStyle">
                                        <p:cTn id="55" dur="2000" fill="hold"/>
                                        <p:tgtEl>
                                          <p:spTgt spid="3">
                                            <p:txEl>
                                              <p:pRg st="8" end="8"/>
                                            </p:txEl>
                                          </p:spTgt>
                                        </p:tgtEl>
                                        <p:attrNameLst>
                                          <p:attrName>style.color</p:attrName>
                                        </p:attrNameLst>
                                      </p:cBhvr>
                                      <p:to>
                                        <a:srgbClr val="3267B0"/>
                                      </p:to>
                                    </p:animClr>
                                  </p:childTnLst>
                                </p:cTn>
                              </p:par>
                              <p:par>
                                <p:cTn id="56" presetID="3" presetClass="emph" presetSubtype="2" fill="hold" nodeType="withEffect">
                                  <p:stCondLst>
                                    <p:cond delay="0"/>
                                  </p:stCondLst>
                                  <p:childTnLst>
                                    <p:animClr clrSpc="rgb" dir="cw">
                                      <p:cBhvr override="childStyle">
                                        <p:cTn id="57" dur="2000" fill="hold"/>
                                        <p:tgtEl>
                                          <p:spTgt spid="3">
                                            <p:txEl>
                                              <p:pRg st="9" end="9"/>
                                            </p:txEl>
                                          </p:spTgt>
                                        </p:tgtEl>
                                        <p:attrNameLst>
                                          <p:attrName>style.color</p:attrName>
                                        </p:attrNameLst>
                                      </p:cBhvr>
                                      <p:to>
                                        <a:srgbClr val="3267B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9108" y="581213"/>
            <a:ext cx="1875136" cy="1745993"/>
          </a:xfrm>
          <a:prstGeom prst="rect">
            <a:avLst/>
          </a:prstGeom>
        </p:spPr>
      </p:pic>
      <p:graphicFrame>
        <p:nvGraphicFramePr>
          <p:cNvPr id="3" name="Object 2">
            <a:hlinkClick r:id="" action="ppaction://ole?verb=0"/>
          </p:cNvPr>
          <p:cNvGraphicFramePr>
            <a:graphicFrameLocks noChangeAspect="1"/>
          </p:cNvGraphicFramePr>
          <p:nvPr>
            <p:extLst/>
          </p:nvPr>
        </p:nvGraphicFramePr>
        <p:xfrm>
          <a:off x="3620495" y="2472796"/>
          <a:ext cx="2938297" cy="2203723"/>
        </p:xfrm>
        <a:graphic>
          <a:graphicData uri="http://schemas.openxmlformats.org/presentationml/2006/ole">
            <mc:AlternateContent xmlns:mc="http://schemas.openxmlformats.org/markup-compatibility/2006">
              <mc:Choice xmlns:v="urn:schemas-microsoft-com:vml" Requires="v">
                <p:oleObj spid="_x0000_s2122" name="Presentation" r:id="rId4" imgW="4762440" imgH="3571920" progId="PowerPoint.Show.12">
                  <p:embed/>
                </p:oleObj>
              </mc:Choice>
              <mc:Fallback>
                <p:oleObj name="Presentation" r:id="rId4" imgW="4762440" imgH="3571920" progId="PowerPoint.Show.12">
                  <p:embed/>
                  <p:pic>
                    <p:nvPicPr>
                      <p:cNvPr id="0" name=""/>
                      <p:cNvPicPr/>
                      <p:nvPr/>
                    </p:nvPicPr>
                    <p:blipFill>
                      <a:blip r:embed="rId5"/>
                      <a:stretch>
                        <a:fillRect/>
                      </a:stretch>
                    </p:blipFill>
                    <p:spPr>
                      <a:xfrm>
                        <a:off x="3620495" y="2472796"/>
                        <a:ext cx="2938297" cy="2203723"/>
                      </a:xfrm>
                      <a:prstGeom prst="rect">
                        <a:avLst/>
                      </a:prstGeom>
                    </p:spPr>
                  </p:pic>
                </p:oleObj>
              </mc:Fallback>
            </mc:AlternateContent>
          </a:graphicData>
        </a:graphic>
      </p:graphicFrame>
      <p:grpSp>
        <p:nvGrpSpPr>
          <p:cNvPr id="26" name="Group 25"/>
          <p:cNvGrpSpPr/>
          <p:nvPr/>
        </p:nvGrpSpPr>
        <p:grpSpPr>
          <a:xfrm>
            <a:off x="6156162" y="1153962"/>
            <a:ext cx="1720175" cy="925534"/>
            <a:chOff x="5952302" y="1152859"/>
            <a:chExt cx="1720175" cy="925534"/>
          </a:xfrm>
        </p:grpSpPr>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52302" y="1152859"/>
              <a:ext cx="1365630" cy="914186"/>
            </a:xfrm>
            <a:prstGeom prst="rect">
              <a:avLst/>
            </a:prstGeom>
          </p:spPr>
        </p:pic>
        <p:sp>
          <p:nvSpPr>
            <p:cNvPr id="24" name="TextBox 23"/>
            <p:cNvSpPr txBox="1"/>
            <p:nvPr/>
          </p:nvSpPr>
          <p:spPr>
            <a:xfrm>
              <a:off x="6072279" y="1847561"/>
              <a:ext cx="1600198" cy="230832"/>
            </a:xfrm>
            <a:prstGeom prst="rect">
              <a:avLst/>
            </a:prstGeom>
            <a:noFill/>
          </p:spPr>
          <p:txBody>
            <a:bodyPr wrap="square" rtlCol="0">
              <a:spAutoFit/>
            </a:bodyPr>
            <a:lstStyle/>
            <a:p>
              <a:r>
                <a:rPr lang="en-US" sz="900" b="1" err="1">
                  <a:solidFill>
                    <a:srgbClr val="000000"/>
                  </a:solidFill>
                  <a:latin typeface="Verdana" pitchFamily="34" charset="0"/>
                  <a:ea typeface=""/>
                </a:rPr>
                <a:t>Ka</a:t>
              </a:r>
              <a:r>
                <a:rPr lang="en-US" sz="900" b="1">
                  <a:solidFill>
                    <a:srgbClr val="000000"/>
                  </a:solidFill>
                  <a:latin typeface="Verdana" pitchFamily="34" charset="0"/>
                  <a:ea typeface=""/>
                </a:rPr>
                <a:t>-Band: KAREN</a:t>
              </a:r>
              <a:endParaRPr lang="en-GB" sz="900" b="1">
                <a:solidFill>
                  <a:srgbClr val="000000"/>
                </a:solidFill>
                <a:latin typeface="Verdana" pitchFamily="34" charset="0"/>
                <a:ea typeface=""/>
              </a:endParaRPr>
            </a:p>
          </p:txBody>
        </p:sp>
      </p:grpSp>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99353" y="2142435"/>
            <a:ext cx="1966022" cy="1314084"/>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83636" y="3088131"/>
            <a:ext cx="2151226" cy="1562504"/>
          </a:xfrm>
          <a:prstGeom prst="rect">
            <a:avLst/>
          </a:prstGeom>
        </p:spPr>
      </p:pic>
      <p:grpSp>
        <p:nvGrpSpPr>
          <p:cNvPr id="25" name="Group 24"/>
          <p:cNvGrpSpPr/>
          <p:nvPr/>
        </p:nvGrpSpPr>
        <p:grpSpPr>
          <a:xfrm>
            <a:off x="7472821" y="664813"/>
            <a:ext cx="1600198" cy="1182748"/>
            <a:chOff x="7472821" y="664813"/>
            <a:chExt cx="1600198" cy="1182748"/>
          </a:xfrm>
        </p:grpSpPr>
        <p:pic>
          <p:nvPicPr>
            <p:cNvPr id="29" name="Picture 28">
              <a:extLst>
                <a:ext uri="{FF2B5EF4-FFF2-40B4-BE49-F238E27FC236}">
                  <a16:creationId xmlns:a16="http://schemas.microsoft.com/office/drawing/2014/main" id="{C0DC85BB-CC36-4C1A-93B7-D73FCEC932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2951" y="664813"/>
              <a:ext cx="1194033" cy="1174681"/>
            </a:xfrm>
            <a:prstGeom prst="rect">
              <a:avLst/>
            </a:prstGeom>
          </p:spPr>
        </p:pic>
        <p:sp>
          <p:nvSpPr>
            <p:cNvPr id="30" name="TextBox 29"/>
            <p:cNvSpPr txBox="1"/>
            <p:nvPr/>
          </p:nvSpPr>
          <p:spPr>
            <a:xfrm>
              <a:off x="7472821" y="1616729"/>
              <a:ext cx="1600198" cy="230832"/>
            </a:xfrm>
            <a:prstGeom prst="rect">
              <a:avLst/>
            </a:prstGeom>
            <a:noFill/>
          </p:spPr>
          <p:txBody>
            <a:bodyPr wrap="square" rtlCol="0">
              <a:spAutoFit/>
            </a:bodyPr>
            <a:lstStyle/>
            <a:p>
              <a:r>
                <a:rPr lang="en-US" sz="900" b="1">
                  <a:solidFill>
                    <a:srgbClr val="000000"/>
                  </a:solidFill>
                  <a:latin typeface="Verdana" pitchFamily="34" charset="0"/>
                  <a:ea typeface=""/>
                </a:rPr>
                <a:t>Ku-Band: ASIRAS</a:t>
              </a:r>
              <a:endParaRPr lang="en-GB" sz="900" b="1">
                <a:solidFill>
                  <a:srgbClr val="000000"/>
                </a:solidFill>
                <a:latin typeface="Verdana" pitchFamily="34" charset="0"/>
                <a:ea typeface=""/>
              </a:endParaRPr>
            </a:p>
          </p:txBody>
        </p:sp>
      </p:grpSp>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14222" y="68025"/>
            <a:ext cx="1570262" cy="1099792"/>
          </a:xfrm>
          <a:prstGeom prst="rect">
            <a:avLst/>
          </a:prstGeom>
        </p:spPr>
      </p:pic>
      <p:sp>
        <p:nvSpPr>
          <p:cNvPr id="5" name="Text Placeholder 4"/>
          <p:cNvSpPr>
            <a:spLocks noGrp="1"/>
          </p:cNvSpPr>
          <p:nvPr>
            <p:ph type="body" sz="half" idx="2"/>
          </p:nvPr>
        </p:nvSpPr>
        <p:spPr>
          <a:xfrm>
            <a:off x="73499" y="806824"/>
            <a:ext cx="3890717" cy="3729534"/>
          </a:xfrm>
        </p:spPr>
        <p:txBody>
          <a:bodyPr>
            <a:noAutofit/>
          </a:bodyPr>
          <a:lstStyle/>
          <a:p>
            <a:r>
              <a:rPr lang="en-US" b="1" err="1"/>
              <a:t>CryoVEx</a:t>
            </a:r>
            <a:r>
              <a:rPr lang="en-US" b="1"/>
              <a:t>/KAREN 2017</a:t>
            </a:r>
          </a:p>
          <a:p>
            <a:endParaRPr lang="en-US" sz="1200" b="1"/>
          </a:p>
          <a:p>
            <a:r>
              <a:rPr lang="en-US" sz="1200" b="1"/>
              <a:t>Objectives</a:t>
            </a:r>
          </a:p>
          <a:p>
            <a:pPr marL="285750" indent="-285750">
              <a:buFont typeface="Arial" charset="0"/>
              <a:buChar char="•"/>
            </a:pPr>
            <a:r>
              <a:rPr lang="en-US" sz="1200"/>
              <a:t>Verify upgraded </a:t>
            </a:r>
            <a:r>
              <a:rPr lang="en-US" sz="1200" err="1"/>
              <a:t>CryoSat</a:t>
            </a:r>
            <a:r>
              <a:rPr lang="en-US" sz="1200"/>
              <a:t> L1 and L2 processors</a:t>
            </a:r>
          </a:p>
          <a:p>
            <a:pPr marL="285750" indent="-285750">
              <a:buFont typeface="Arial" charset="0"/>
              <a:buChar char="•"/>
            </a:pPr>
            <a:r>
              <a:rPr lang="en-US" sz="1200"/>
              <a:t>Support assessment of </a:t>
            </a:r>
            <a:r>
              <a:rPr lang="en-US" sz="1200" err="1"/>
              <a:t>Ka</a:t>
            </a:r>
            <a:r>
              <a:rPr lang="en-US" sz="1200"/>
              <a:t>- and Ku-band </a:t>
            </a:r>
            <a:r>
              <a:rPr lang="en-US" sz="1200" err="1"/>
              <a:t>altimetric</a:t>
            </a:r>
            <a:r>
              <a:rPr lang="en-US" sz="1200"/>
              <a:t> mission concept</a:t>
            </a:r>
          </a:p>
          <a:p>
            <a:endParaRPr lang="en-US" sz="1200" b="1"/>
          </a:p>
          <a:p>
            <a:r>
              <a:rPr lang="en-US" sz="1200" b="1"/>
              <a:t>Campaign details </a:t>
            </a:r>
          </a:p>
          <a:p>
            <a:pPr marL="285750" indent="-285750">
              <a:buFont typeface="Arial" charset="0"/>
              <a:buChar char="•"/>
            </a:pPr>
            <a:r>
              <a:rPr lang="en-US" sz="1200"/>
              <a:t>DTU Space (DK), AWI (DE), BAS (UK), Leeds Univ. (UK) and </a:t>
            </a:r>
            <a:r>
              <a:rPr lang="en-US" sz="1200" err="1"/>
              <a:t>MetaSensing</a:t>
            </a:r>
            <a:r>
              <a:rPr lang="en-US" sz="1200"/>
              <a:t> (NL)</a:t>
            </a:r>
          </a:p>
          <a:p>
            <a:pPr marL="285750" indent="-285750">
              <a:buFont typeface="Arial" charset="0"/>
              <a:buChar char="•"/>
            </a:pPr>
            <a:r>
              <a:rPr lang="en-US" sz="1200"/>
              <a:t>First full-scale campaign flying a Ku-</a:t>
            </a:r>
            <a:r>
              <a:rPr lang="en-US" sz="1200" err="1"/>
              <a:t>Ka</a:t>
            </a:r>
            <a:r>
              <a:rPr lang="en-US" sz="1200"/>
              <a:t> band radar simultaneously</a:t>
            </a:r>
          </a:p>
          <a:p>
            <a:pPr marL="285750" indent="-285750">
              <a:buFont typeface="Arial" charset="0"/>
              <a:buChar char="•"/>
            </a:pPr>
            <a:r>
              <a:rPr lang="en-US" sz="1200"/>
              <a:t>Sea &amp; land ice measurements (airborne &amp; ground) in Mar/Apr 2017 </a:t>
            </a:r>
          </a:p>
          <a:p>
            <a:endParaRPr lang="en-US" sz="1200"/>
          </a:p>
        </p:txBody>
      </p:sp>
      <p:sp>
        <p:nvSpPr>
          <p:cNvPr id="16" name="Title 1"/>
          <p:cNvSpPr>
            <a:spLocks noGrp="1"/>
          </p:cNvSpPr>
          <p:nvPr>
            <p:ph type="title"/>
          </p:nvPr>
        </p:nvSpPr>
        <p:spPr>
          <a:xfrm>
            <a:off x="143086" y="-20127"/>
            <a:ext cx="8524504" cy="769441"/>
          </a:xfrm>
        </p:spPr>
        <p:txBody>
          <a:bodyPr/>
          <a:lstStyle/>
          <a:p>
            <a:r>
              <a:rPr lang="en-US" err="1"/>
              <a:t>CryoVex</a:t>
            </a:r>
            <a:r>
              <a:rPr lang="en-US"/>
              <a:t>/KAREN 2020? Possible joint</a:t>
            </a:r>
            <a:br>
              <a:rPr lang="en-US"/>
            </a:br>
            <a:r>
              <a:rPr lang="en-US"/>
              <a:t> flights with AWI</a:t>
            </a:r>
          </a:p>
        </p:txBody>
      </p:sp>
    </p:spTree>
    <p:extLst>
      <p:ext uri="{BB962C8B-B14F-4D97-AF65-F5344CB8AC3E}">
        <p14:creationId xmlns:p14="http://schemas.microsoft.com/office/powerpoint/2010/main" val="143372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2090D226-D226-3F4F-A4D6-12DAA721CAEF}"/>
              </a:ext>
            </a:extLst>
          </p:cNvPr>
          <p:cNvGraphicFramePr>
            <a:graphicFrameLocks noGrp="1"/>
          </p:cNvGraphicFramePr>
          <p:nvPr>
            <p:extLst>
              <p:ext uri="{D42A27DB-BD31-4B8C-83A1-F6EECF244321}">
                <p14:modId xmlns:p14="http://schemas.microsoft.com/office/powerpoint/2010/main" val="2499642669"/>
              </p:ext>
            </p:extLst>
          </p:nvPr>
        </p:nvGraphicFramePr>
        <p:xfrm>
          <a:off x="179512" y="375731"/>
          <a:ext cx="8787416" cy="3924211"/>
        </p:xfrm>
        <a:graphic>
          <a:graphicData uri="http://schemas.openxmlformats.org/drawingml/2006/table">
            <a:tbl>
              <a:tblPr firstRow="1" bandRow="1">
                <a:solidFill>
                  <a:srgbClr val="FF7E79"/>
                </a:solidFill>
                <a:effectLst>
                  <a:outerShdw blurRad="50800" dist="152400" dir="2700000" algn="tl" rotWithShape="0">
                    <a:prstClr val="black">
                      <a:alpha val="40000"/>
                    </a:prstClr>
                  </a:outerShdw>
                </a:effectLst>
                <a:tableStyleId>{5C22544A-7EE6-4342-B048-85BDC9FD1C3A}</a:tableStyleId>
              </a:tblPr>
              <a:tblGrid>
                <a:gridCol w="1147930">
                  <a:extLst>
                    <a:ext uri="{9D8B030D-6E8A-4147-A177-3AD203B41FA5}">
                      <a16:colId xmlns:a16="http://schemas.microsoft.com/office/drawing/2014/main" val="20000"/>
                    </a:ext>
                  </a:extLst>
                </a:gridCol>
                <a:gridCol w="565150">
                  <a:extLst>
                    <a:ext uri="{9D8B030D-6E8A-4147-A177-3AD203B41FA5}">
                      <a16:colId xmlns:a16="http://schemas.microsoft.com/office/drawing/2014/main" val="20001"/>
                    </a:ext>
                  </a:extLst>
                </a:gridCol>
                <a:gridCol w="844550">
                  <a:extLst>
                    <a:ext uri="{9D8B030D-6E8A-4147-A177-3AD203B41FA5}">
                      <a16:colId xmlns:a16="http://schemas.microsoft.com/office/drawing/2014/main" val="20002"/>
                    </a:ext>
                  </a:extLst>
                </a:gridCol>
                <a:gridCol w="507806">
                  <a:extLst>
                    <a:ext uri="{9D8B030D-6E8A-4147-A177-3AD203B41FA5}">
                      <a16:colId xmlns:a16="http://schemas.microsoft.com/office/drawing/2014/main" val="20003"/>
                    </a:ext>
                  </a:extLst>
                </a:gridCol>
                <a:gridCol w="597094">
                  <a:extLst>
                    <a:ext uri="{9D8B030D-6E8A-4147-A177-3AD203B41FA5}">
                      <a16:colId xmlns:a16="http://schemas.microsoft.com/office/drawing/2014/main" val="20004"/>
                    </a:ext>
                  </a:extLst>
                </a:gridCol>
                <a:gridCol w="596900">
                  <a:extLst>
                    <a:ext uri="{9D8B030D-6E8A-4147-A177-3AD203B41FA5}">
                      <a16:colId xmlns:a16="http://schemas.microsoft.com/office/drawing/2014/main" val="20005"/>
                    </a:ext>
                  </a:extLst>
                </a:gridCol>
                <a:gridCol w="81915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23900">
                  <a:extLst>
                    <a:ext uri="{9D8B030D-6E8A-4147-A177-3AD203B41FA5}">
                      <a16:colId xmlns:a16="http://schemas.microsoft.com/office/drawing/2014/main" val="20009"/>
                    </a:ext>
                  </a:extLst>
                </a:gridCol>
                <a:gridCol w="895350">
                  <a:extLst>
                    <a:ext uri="{9D8B030D-6E8A-4147-A177-3AD203B41FA5}">
                      <a16:colId xmlns:a16="http://schemas.microsoft.com/office/drawing/2014/main" val="20010"/>
                    </a:ext>
                  </a:extLst>
                </a:gridCol>
                <a:gridCol w="641786">
                  <a:extLst>
                    <a:ext uri="{9D8B030D-6E8A-4147-A177-3AD203B41FA5}">
                      <a16:colId xmlns:a16="http://schemas.microsoft.com/office/drawing/2014/main" val="20011"/>
                    </a:ext>
                  </a:extLst>
                </a:gridCol>
              </a:tblGrid>
              <a:tr h="737237">
                <a:tc gridSpan="2">
                  <a:txBody>
                    <a:bodyPr/>
                    <a:lstStyle/>
                    <a:p>
                      <a:r>
                        <a:rPr lang="en-US" sz="1100" dirty="0"/>
                        <a:t>SAR/Scatterometers</a:t>
                      </a:r>
                      <a:br>
                        <a:rPr lang="en-US" sz="1100" dirty="0"/>
                      </a:br>
                      <a:r>
                        <a:rPr lang="en-US" sz="1100" b="0" i="1" dirty="0"/>
                        <a:t>ice type, ice drift</a:t>
                      </a:r>
                      <a:endParaRPr lang="en-US" sz="1100" dirty="0"/>
                    </a:p>
                  </a:txBody>
                  <a:tcPr marL="51435" marR="51435" marT="25718" marB="25718">
                    <a:solidFill>
                      <a:srgbClr val="4472C4"/>
                    </a:solidFill>
                  </a:tcPr>
                </a:tc>
                <a:tc hMerge="1">
                  <a:txBody>
                    <a:bodyPr/>
                    <a:lstStyle/>
                    <a:p>
                      <a:endParaRPr lang="en-US" sz="1400" dirty="0"/>
                    </a:p>
                  </a:txBody>
                  <a:tcPr marL="68580" marR="68580" marT="34290" marB="34290"/>
                </a:tc>
                <a:tc gridSpan="2">
                  <a:txBody>
                    <a:bodyPr/>
                    <a:lstStyle/>
                    <a:p>
                      <a:r>
                        <a:rPr lang="en-US" sz="1100" dirty="0"/>
                        <a:t>Altimeters</a:t>
                      </a:r>
                    </a:p>
                    <a:p>
                      <a:r>
                        <a:rPr lang="en-US" sz="1100" b="0" i="1" dirty="0"/>
                        <a:t>ice thickness, (snow depth)</a:t>
                      </a:r>
                    </a:p>
                  </a:txBody>
                  <a:tcPr marL="51435" marR="51435" marT="25718" marB="25718"/>
                </a:tc>
                <a:tc hMerge="1">
                  <a:txBody>
                    <a:bodyPr/>
                    <a:lstStyle/>
                    <a:p>
                      <a:endParaRPr lang="en-US" sz="1400" b="0" i="1" dirty="0"/>
                    </a:p>
                  </a:txBody>
                  <a:tcPr marL="68580" marR="68580" marT="34290" marB="34290"/>
                </a:tc>
                <a:tc gridSpan="2">
                  <a:txBody>
                    <a:bodyPr/>
                    <a:lstStyle/>
                    <a:p>
                      <a:r>
                        <a:rPr lang="en-US" sz="1100" dirty="0"/>
                        <a:t>Radiometers</a:t>
                      </a:r>
                    </a:p>
                    <a:p>
                      <a:r>
                        <a:rPr lang="en-US" sz="1100" b="0" i="1" dirty="0"/>
                        <a:t>ice</a:t>
                      </a:r>
                      <a:r>
                        <a:rPr lang="en-US" sz="1100" b="0" i="1" baseline="0" dirty="0"/>
                        <a:t> area, ice drift, </a:t>
                      </a:r>
                      <a:br>
                        <a:rPr lang="en-US" sz="1100" b="0" i="1" baseline="0" dirty="0"/>
                      </a:br>
                      <a:r>
                        <a:rPr lang="en-US" sz="1100" b="0" i="1" baseline="0" dirty="0"/>
                        <a:t>ice thick., snow</a:t>
                      </a:r>
                      <a:endParaRPr lang="en-US" sz="1100" b="0" i="1" dirty="0"/>
                    </a:p>
                  </a:txBody>
                  <a:tcPr marL="51435" marR="51435" marT="25718" marB="25718"/>
                </a:tc>
                <a:tc hMerge="1">
                  <a:txBody>
                    <a:bodyPr/>
                    <a:lstStyle/>
                    <a:p>
                      <a:endParaRPr lang="en-US" sz="1400" b="0" i="1" dirty="0"/>
                    </a:p>
                  </a:txBody>
                  <a:tcPr marL="68580" marR="68580" marT="34290" marB="34290"/>
                </a:tc>
                <a:tc gridSpan="2">
                  <a:txBody>
                    <a:bodyPr/>
                    <a:lstStyle/>
                    <a:p>
                      <a:r>
                        <a:rPr lang="en-US" sz="1100" dirty="0"/>
                        <a:t>Optical</a:t>
                      </a:r>
                    </a:p>
                    <a:p>
                      <a:r>
                        <a:rPr lang="en-US" sz="1100" b="0" i="1" dirty="0"/>
                        <a:t>melt</a:t>
                      </a:r>
                      <a:r>
                        <a:rPr lang="en-US" sz="1100" b="0" i="1" baseline="0" dirty="0"/>
                        <a:t> ponds, leads, floe size albedo, surface temp.</a:t>
                      </a:r>
                      <a:endParaRPr lang="en-US" sz="1100" b="0" i="1" dirty="0"/>
                    </a:p>
                  </a:txBody>
                  <a:tcPr marL="51435" marR="51435" marT="25718" marB="25718"/>
                </a:tc>
                <a:tc hMerge="1">
                  <a:txBody>
                    <a:bodyPr/>
                    <a:lstStyle/>
                    <a:p>
                      <a:endParaRPr lang="en-US" sz="1400" b="0" i="1" dirty="0"/>
                    </a:p>
                  </a:txBody>
                  <a:tcPr marL="68580" marR="68580" marT="34290" marB="34290"/>
                </a:tc>
                <a:tc gridSpan="2">
                  <a:txBody>
                    <a:bodyPr/>
                    <a:lstStyle/>
                    <a:p>
                      <a:r>
                        <a:rPr lang="en-US" sz="1100" dirty="0"/>
                        <a:t>Lidar/cloud radar</a:t>
                      </a:r>
                    </a:p>
                    <a:p>
                      <a:r>
                        <a:rPr lang="en-US" sz="1100" b="0" i="1" dirty="0"/>
                        <a:t>aerosols, cloud properties, wind</a:t>
                      </a:r>
                    </a:p>
                  </a:txBody>
                  <a:tcPr marL="51435" marR="51435" marT="25718" marB="25718"/>
                </a:tc>
                <a:tc hMerge="1">
                  <a:txBody>
                    <a:bodyPr/>
                    <a:lstStyle/>
                    <a:p>
                      <a:endParaRPr lang="en-US" sz="1400" b="0" i="1" dirty="0"/>
                    </a:p>
                  </a:txBody>
                  <a:tcPr marL="68580" marR="68580" marT="34290" marB="34290"/>
                </a:tc>
                <a:tc gridSpan="2">
                  <a:txBody>
                    <a:bodyPr/>
                    <a:lstStyle/>
                    <a:p>
                      <a:r>
                        <a:rPr lang="en-US" sz="1100" b="1" i="0" dirty="0"/>
                        <a:t>Atmosphere</a:t>
                      </a:r>
                    </a:p>
                    <a:p>
                      <a:r>
                        <a:rPr lang="en-US" sz="1100" b="0" i="1" dirty="0"/>
                        <a:t>water vapor, surfaces and TOA fluxes,</a:t>
                      </a:r>
                      <a:r>
                        <a:rPr lang="en-US" sz="1100" b="0" i="1" baseline="0" dirty="0"/>
                        <a:t> gases</a:t>
                      </a:r>
                      <a:endParaRPr lang="en-US" sz="1100" b="0" i="1" dirty="0"/>
                    </a:p>
                  </a:txBody>
                  <a:tcPr marL="51435" marR="51435" marT="25718" marB="25718"/>
                </a:tc>
                <a:tc hMerge="1">
                  <a:txBody>
                    <a:bodyPr/>
                    <a:lstStyle/>
                    <a:p>
                      <a:endParaRPr lang="en-US" sz="1400" b="0" i="1" dirty="0"/>
                    </a:p>
                  </a:txBody>
                  <a:tcPr marL="68580" marR="68580" marT="34290" marB="34290"/>
                </a:tc>
                <a:extLst>
                  <a:ext uri="{0D108BD9-81ED-4DB2-BD59-A6C34878D82A}">
                    <a16:rowId xmlns:a16="http://schemas.microsoft.com/office/drawing/2014/main" val="10000"/>
                  </a:ext>
                </a:extLst>
              </a:tr>
              <a:tr h="394337">
                <a:tc>
                  <a:txBody>
                    <a:bodyPr/>
                    <a:lstStyle/>
                    <a:p>
                      <a:r>
                        <a:rPr lang="en-US" sz="1100" dirty="0"/>
                        <a:t>Satellite/Sensor</a:t>
                      </a:r>
                    </a:p>
                  </a:txBody>
                  <a:tcPr marL="51435" marR="51435" marT="25718" marB="25718">
                    <a:solidFill>
                      <a:srgbClr val="4472C4"/>
                    </a:solidFill>
                  </a:tcPr>
                </a:tc>
                <a:tc>
                  <a:txBody>
                    <a:bodyPr/>
                    <a:lstStyle/>
                    <a:p>
                      <a:r>
                        <a:rPr lang="en-US" sz="1100" dirty="0" err="1"/>
                        <a:t>Resol</a:t>
                      </a:r>
                      <a:r>
                        <a:rPr lang="en-US" sz="1100" dirty="0"/>
                        <a:t>.</a:t>
                      </a:r>
                    </a:p>
                  </a:txBody>
                  <a:tcPr marL="51435" marR="51435" marT="25718" marB="25718">
                    <a:solidFill>
                      <a:srgbClr val="4472C4"/>
                    </a:solidFill>
                  </a:tcPr>
                </a:tc>
                <a:tc>
                  <a:txBody>
                    <a:bodyPr/>
                    <a:lstStyle/>
                    <a:p>
                      <a:r>
                        <a:rPr lang="en-US" sz="1100" dirty="0"/>
                        <a:t>Satellite/ Sensor</a:t>
                      </a:r>
                    </a:p>
                  </a:txBody>
                  <a:tcPr marL="51435" marR="51435" marT="25718" marB="25718">
                    <a:solidFill>
                      <a:srgbClr val="4472C4"/>
                    </a:solidFill>
                  </a:tcPr>
                </a:tc>
                <a:tc>
                  <a:txBody>
                    <a:bodyPr/>
                    <a:lstStyle/>
                    <a:p>
                      <a:r>
                        <a:rPr lang="en-US" sz="1100" dirty="0" err="1"/>
                        <a:t>Resol</a:t>
                      </a:r>
                      <a:r>
                        <a:rPr lang="en-US" sz="1100" dirty="0"/>
                        <a:t>.</a:t>
                      </a:r>
                    </a:p>
                  </a:txBody>
                  <a:tcPr marL="51435" marR="51435" marT="25718" marB="25718">
                    <a:solidFill>
                      <a:srgbClr val="4472C4"/>
                    </a:solidFill>
                  </a:tcPr>
                </a:tc>
                <a:tc>
                  <a:txBody>
                    <a:bodyPr/>
                    <a:lstStyle/>
                    <a:p>
                      <a:r>
                        <a:rPr lang="en-US" sz="1100" dirty="0"/>
                        <a:t>Satellite/ Sensor</a:t>
                      </a:r>
                    </a:p>
                  </a:txBody>
                  <a:tcPr marL="51435" marR="51435" marT="25718" marB="25718">
                    <a:solidFill>
                      <a:srgbClr val="4472C4"/>
                    </a:solidFill>
                  </a:tcPr>
                </a:tc>
                <a:tc>
                  <a:txBody>
                    <a:bodyPr/>
                    <a:lstStyle/>
                    <a:p>
                      <a:r>
                        <a:rPr lang="en-US" sz="1100" dirty="0" err="1"/>
                        <a:t>Resol</a:t>
                      </a:r>
                      <a:r>
                        <a:rPr lang="en-US" sz="1100" dirty="0"/>
                        <a:t>.</a:t>
                      </a:r>
                    </a:p>
                  </a:txBody>
                  <a:tcPr marL="51435" marR="51435" marT="25718" marB="25718">
                    <a:solidFill>
                      <a:srgbClr val="4472C4"/>
                    </a:solidFill>
                  </a:tcPr>
                </a:tc>
                <a:tc>
                  <a:txBody>
                    <a:bodyPr/>
                    <a:lstStyle/>
                    <a:p>
                      <a:r>
                        <a:rPr lang="en-US" sz="1100" dirty="0"/>
                        <a:t>Satellite/ Sensor</a:t>
                      </a:r>
                    </a:p>
                  </a:txBody>
                  <a:tcPr marL="51435" marR="51435" marT="25718" marB="25718">
                    <a:solidFill>
                      <a:srgbClr val="4472C4"/>
                    </a:solidFill>
                  </a:tcPr>
                </a:tc>
                <a:tc>
                  <a:txBody>
                    <a:bodyPr/>
                    <a:lstStyle/>
                    <a:p>
                      <a:r>
                        <a:rPr lang="en-US" sz="1100" dirty="0"/>
                        <a:t>Resolution</a:t>
                      </a:r>
                    </a:p>
                  </a:txBody>
                  <a:tcPr marL="51435" marR="51435" marT="25718" marB="25718">
                    <a:solidFill>
                      <a:srgbClr val="4472C4"/>
                    </a:solidFill>
                  </a:tcPr>
                </a:tc>
                <a:tc>
                  <a:txBody>
                    <a:bodyPr/>
                    <a:lstStyle/>
                    <a:p>
                      <a:r>
                        <a:rPr lang="en-US" sz="1100" dirty="0"/>
                        <a:t>Satellite</a:t>
                      </a:r>
                    </a:p>
                  </a:txBody>
                  <a:tcPr marL="51435" marR="51435" marT="25718" marB="25718">
                    <a:solidFill>
                      <a:srgbClr val="4472C4"/>
                    </a:solidFill>
                  </a:tcPr>
                </a:tc>
                <a:tc>
                  <a:txBody>
                    <a:bodyPr/>
                    <a:lstStyle/>
                    <a:p>
                      <a:r>
                        <a:rPr lang="en-US" sz="1100" dirty="0"/>
                        <a:t>Parameter</a:t>
                      </a:r>
                    </a:p>
                  </a:txBody>
                  <a:tcPr marL="51435" marR="51435" marT="25718" marB="25718">
                    <a:solidFill>
                      <a:srgbClr val="4472C4"/>
                    </a:solidFill>
                  </a:tcPr>
                </a:tc>
                <a:tc>
                  <a:txBody>
                    <a:bodyPr/>
                    <a:lstStyle/>
                    <a:p>
                      <a:r>
                        <a:rPr lang="en-US" sz="1100" dirty="0"/>
                        <a:t>Satellite/ Sensor</a:t>
                      </a:r>
                    </a:p>
                  </a:txBody>
                  <a:tcPr marL="51435" marR="51435" marT="25718" marB="25718">
                    <a:solidFill>
                      <a:srgbClr val="4472C4"/>
                    </a:solidFill>
                  </a:tcPr>
                </a:tc>
                <a:tc>
                  <a:txBody>
                    <a:bodyPr/>
                    <a:lstStyle/>
                    <a:p>
                      <a:r>
                        <a:rPr lang="en-US" sz="1100" dirty="0" err="1"/>
                        <a:t>Resol</a:t>
                      </a:r>
                      <a:r>
                        <a:rPr lang="en-US" sz="1100"/>
                        <a:t>.</a:t>
                      </a:r>
                      <a:endParaRPr lang="en-US" sz="1100" dirty="0"/>
                    </a:p>
                  </a:txBody>
                  <a:tcPr marL="51435" marR="51435" marT="25718" marB="25718">
                    <a:solidFill>
                      <a:srgbClr val="4472C4"/>
                    </a:solidFill>
                  </a:tcPr>
                </a:tc>
                <a:extLst>
                  <a:ext uri="{0D108BD9-81ED-4DB2-BD59-A6C34878D82A}">
                    <a16:rowId xmlns:a16="http://schemas.microsoft.com/office/drawing/2014/main" val="10001"/>
                  </a:ext>
                </a:extLst>
              </a:tr>
              <a:tr h="394337">
                <a:tc>
                  <a:txBody>
                    <a:bodyPr/>
                    <a:lstStyle/>
                    <a:p>
                      <a:r>
                        <a:rPr lang="en-US" sz="1100" dirty="0"/>
                        <a:t>Sentinel-1</a:t>
                      </a:r>
                    </a:p>
                  </a:txBody>
                  <a:tcPr marL="51435" marR="51435" marT="25718" marB="25718">
                    <a:solidFill>
                      <a:srgbClr val="E9EBF5"/>
                    </a:solidFill>
                  </a:tcPr>
                </a:tc>
                <a:tc>
                  <a:txBody>
                    <a:bodyPr/>
                    <a:lstStyle/>
                    <a:p>
                      <a:r>
                        <a:rPr lang="en-US" sz="900" dirty="0"/>
                        <a:t>90 m</a:t>
                      </a:r>
                    </a:p>
                  </a:txBody>
                  <a:tcPr marL="51435" marR="51435" marT="25718" marB="25718">
                    <a:solidFill>
                      <a:srgbClr val="E9EBF5"/>
                    </a:solidFill>
                  </a:tcPr>
                </a:tc>
                <a:tc>
                  <a:txBody>
                    <a:bodyPr/>
                    <a:lstStyle/>
                    <a:p>
                      <a:r>
                        <a:rPr lang="en-US" sz="1100" dirty="0"/>
                        <a:t>CryoSat-2</a:t>
                      </a:r>
                    </a:p>
                  </a:txBody>
                  <a:tcPr marL="51435" marR="51435" marT="25718" marB="25718"/>
                </a:tc>
                <a:tc>
                  <a:txBody>
                    <a:bodyPr/>
                    <a:lstStyle/>
                    <a:p>
                      <a:r>
                        <a:rPr lang="en-US" sz="900" dirty="0"/>
                        <a:t>0.3 x 1.7 km</a:t>
                      </a:r>
                    </a:p>
                  </a:txBody>
                  <a:tcPr marL="51435" marR="51435" marT="25718" marB="25718"/>
                </a:tc>
                <a:tc>
                  <a:txBody>
                    <a:bodyPr/>
                    <a:lstStyle/>
                    <a:p>
                      <a:r>
                        <a:rPr lang="en-US" sz="1100" dirty="0"/>
                        <a:t>AMSR-2</a:t>
                      </a:r>
                    </a:p>
                  </a:txBody>
                  <a:tcPr marL="51435" marR="51435" marT="25718" marB="25718"/>
                </a:tc>
                <a:tc>
                  <a:txBody>
                    <a:bodyPr/>
                    <a:lstStyle/>
                    <a:p>
                      <a:r>
                        <a:rPr lang="en-US" sz="900" dirty="0"/>
                        <a:t>4–47 km</a:t>
                      </a:r>
                    </a:p>
                  </a:txBody>
                  <a:tcPr marL="51435" marR="51435" marT="25718" marB="25718"/>
                </a:tc>
                <a:tc>
                  <a:txBody>
                    <a:bodyPr/>
                    <a:lstStyle/>
                    <a:p>
                      <a:r>
                        <a:rPr lang="en-US" sz="1100" dirty="0"/>
                        <a:t>MODIS</a:t>
                      </a:r>
                    </a:p>
                  </a:txBody>
                  <a:tcPr marL="51435" marR="51435" marT="25718" marB="25718"/>
                </a:tc>
                <a:tc>
                  <a:txBody>
                    <a:bodyPr/>
                    <a:lstStyle/>
                    <a:p>
                      <a:r>
                        <a:rPr lang="en-US" sz="900" dirty="0"/>
                        <a:t>250 m–1 km</a:t>
                      </a:r>
                    </a:p>
                  </a:txBody>
                  <a:tcPr marL="51435" marR="51435" marT="25718" marB="25718"/>
                </a:tc>
                <a:tc>
                  <a:txBody>
                    <a:bodyPr/>
                    <a:lstStyle/>
                    <a:p>
                      <a:r>
                        <a:rPr lang="en-US" sz="1100" i="0" kern="1200" dirty="0">
                          <a:solidFill>
                            <a:schemeClr val="dk1"/>
                          </a:solidFill>
                          <a:latin typeface="+mn-lt"/>
                          <a:ea typeface="+mn-ea"/>
                          <a:cs typeface="+mn-cs"/>
                        </a:rPr>
                        <a:t>CALIPSO</a:t>
                      </a:r>
                      <a:endParaRPr lang="en-US" sz="1100" dirty="0"/>
                    </a:p>
                  </a:txBody>
                  <a:tcPr marL="51435" marR="51435" marT="25718" marB="25718">
                    <a:solidFill>
                      <a:schemeClr val="bg1">
                        <a:lumMod val="85000"/>
                      </a:schemeClr>
                    </a:solidFill>
                  </a:tcPr>
                </a:tc>
                <a:tc>
                  <a:txBody>
                    <a:bodyPr/>
                    <a:lstStyle/>
                    <a:p>
                      <a:r>
                        <a:rPr lang="en-US" sz="1100" dirty="0"/>
                        <a:t>aerosols/ clouds</a:t>
                      </a:r>
                    </a:p>
                  </a:txBody>
                  <a:tcPr marL="51435" marR="51435" marT="25718" marB="25718">
                    <a:solidFill>
                      <a:schemeClr val="bg1">
                        <a:lumMod val="85000"/>
                      </a:schemeClr>
                    </a:solidFill>
                  </a:tcPr>
                </a:tc>
                <a:tc>
                  <a:txBody>
                    <a:bodyPr/>
                    <a:lstStyle/>
                    <a:p>
                      <a:r>
                        <a:rPr lang="en-US" sz="1100" dirty="0"/>
                        <a:t>AIRS</a:t>
                      </a:r>
                    </a:p>
                  </a:txBody>
                  <a:tcPr marL="51435" marR="51435" marT="25718" marB="25718">
                    <a:solidFill>
                      <a:srgbClr val="E9EBF5"/>
                    </a:solidFill>
                  </a:tcPr>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900" i="0" kern="1200" dirty="0">
                          <a:solidFill>
                            <a:schemeClr val="dk1"/>
                          </a:solidFill>
                          <a:latin typeface="+mn-lt"/>
                          <a:ea typeface="+mn-ea"/>
                          <a:cs typeface="+mn-cs"/>
                        </a:rPr>
                        <a:t>13–30 km</a:t>
                      </a:r>
                    </a:p>
                  </a:txBody>
                  <a:tcPr marL="51435" marR="51435" marT="25718" marB="25718">
                    <a:solidFill>
                      <a:srgbClr val="E9EBF5"/>
                    </a:solidFill>
                  </a:tcPr>
                </a:tc>
                <a:extLst>
                  <a:ext uri="{0D108BD9-81ED-4DB2-BD59-A6C34878D82A}">
                    <a16:rowId xmlns:a16="http://schemas.microsoft.com/office/drawing/2014/main" val="10002"/>
                  </a:ext>
                </a:extLst>
              </a:tr>
              <a:tr h="226584">
                <a:tc>
                  <a:txBody>
                    <a:bodyPr/>
                    <a:lstStyle/>
                    <a:p>
                      <a:pPr marL="0" indent="0">
                        <a:tabLst>
                          <a:tab pos="1282700" algn="l"/>
                          <a:tab pos="1373188" algn="l"/>
                        </a:tabLst>
                      </a:pPr>
                      <a:r>
                        <a:rPr lang="en-US" sz="1100" dirty="0"/>
                        <a:t>Radarsat-2/</a:t>
                      </a:r>
                      <a:r>
                        <a:rPr lang="en-US" sz="1100" i="1" dirty="0"/>
                        <a:t>RCM</a:t>
                      </a:r>
                    </a:p>
                  </a:txBody>
                  <a:tcPr marL="51435" marR="51435" marT="25718" marB="25718">
                    <a:solidFill>
                      <a:srgbClr val="EBF1DE"/>
                    </a:solidFill>
                  </a:tcPr>
                </a:tc>
                <a:tc>
                  <a:txBody>
                    <a:bodyPr/>
                    <a:lstStyle/>
                    <a:p>
                      <a:r>
                        <a:rPr lang="en-US" sz="900" dirty="0"/>
                        <a:t>3–100 m</a:t>
                      </a:r>
                    </a:p>
                  </a:txBody>
                  <a:tcPr marL="51435" marR="51435" marT="25718" marB="25718">
                    <a:solidFill>
                      <a:srgbClr val="EBF1DE"/>
                    </a:solidFill>
                  </a:tcPr>
                </a:tc>
                <a:tc>
                  <a:txBody>
                    <a:bodyPr/>
                    <a:lstStyle/>
                    <a:p>
                      <a:r>
                        <a:rPr lang="en-US" sz="1100" i="1" dirty="0"/>
                        <a:t>ICESat-2</a:t>
                      </a:r>
                    </a:p>
                  </a:txBody>
                  <a:tcPr marL="51435" marR="51435" marT="25718" marB="25718"/>
                </a:tc>
                <a:tc>
                  <a:txBody>
                    <a:bodyPr/>
                    <a:lstStyle/>
                    <a:p>
                      <a:r>
                        <a:rPr lang="en-US" sz="900" dirty="0"/>
                        <a:t>10 m</a:t>
                      </a:r>
                    </a:p>
                  </a:txBody>
                  <a:tcPr marL="51435" marR="51435" marT="25718" marB="25718"/>
                </a:tc>
                <a:tc>
                  <a:txBody>
                    <a:bodyPr/>
                    <a:lstStyle/>
                    <a:p>
                      <a:r>
                        <a:rPr lang="en-US" sz="1100" dirty="0"/>
                        <a:t>SSMIS</a:t>
                      </a:r>
                    </a:p>
                  </a:txBody>
                  <a:tcPr marL="51435" marR="51435" marT="25718" marB="25718"/>
                </a:tc>
                <a:tc>
                  <a:txBody>
                    <a:bodyPr/>
                    <a:lstStyle/>
                    <a:p>
                      <a:r>
                        <a:rPr lang="en-US" sz="900" dirty="0"/>
                        <a:t>14–54 km</a:t>
                      </a:r>
                    </a:p>
                  </a:txBody>
                  <a:tcPr marL="51435" marR="51435" marT="25718" marB="25718"/>
                </a:tc>
                <a:tc>
                  <a:txBody>
                    <a:bodyPr/>
                    <a:lstStyle/>
                    <a:p>
                      <a:r>
                        <a:rPr lang="en-US" sz="1100" dirty="0"/>
                        <a:t>VIIRS</a:t>
                      </a:r>
                    </a:p>
                  </a:txBody>
                  <a:tcPr marL="51435" marR="51435" marT="25718" marB="25718">
                    <a:solidFill>
                      <a:srgbClr val="CFD5EA"/>
                    </a:solidFill>
                  </a:tcPr>
                </a:tc>
                <a:tc>
                  <a:txBody>
                    <a:bodyPr/>
                    <a:lstStyle/>
                    <a:p>
                      <a:r>
                        <a:rPr lang="en-US" sz="900" dirty="0"/>
                        <a:t>375–750 m</a:t>
                      </a:r>
                    </a:p>
                  </a:txBody>
                  <a:tcPr marL="51435" marR="51435" marT="25718" marB="25718">
                    <a:solidFill>
                      <a:srgbClr val="CFD5EA"/>
                    </a:solidFill>
                  </a:tcPr>
                </a:tc>
                <a:tc>
                  <a:txBody>
                    <a:bodyPr/>
                    <a:lstStyle/>
                    <a:p>
                      <a:r>
                        <a:rPr lang="en-US" sz="1100" i="0" kern="1200" dirty="0" err="1">
                          <a:solidFill>
                            <a:schemeClr val="dk1"/>
                          </a:solidFill>
                          <a:latin typeface="+mn-lt"/>
                          <a:ea typeface="+mn-ea"/>
                          <a:cs typeface="+mn-cs"/>
                        </a:rPr>
                        <a:t>CloudSat</a:t>
                      </a:r>
                      <a:endParaRPr lang="en-US" sz="1100" i="0" kern="1200" dirty="0">
                        <a:solidFill>
                          <a:schemeClr val="dk1"/>
                        </a:solidFill>
                        <a:latin typeface="+mn-lt"/>
                        <a:ea typeface="+mn-ea"/>
                        <a:cs typeface="+mn-cs"/>
                      </a:endParaRPr>
                    </a:p>
                  </a:txBody>
                  <a:tcPr marL="51435" marR="51435" marT="25718" marB="25718">
                    <a:solidFill>
                      <a:schemeClr val="bg1">
                        <a:lumMod val="85000"/>
                      </a:schemeClr>
                    </a:solidFill>
                  </a:tcPr>
                </a:tc>
                <a:tc>
                  <a:txBody>
                    <a:bodyPr/>
                    <a:lstStyle/>
                    <a:p>
                      <a:r>
                        <a:rPr lang="en-US" sz="1100" kern="1200" dirty="0">
                          <a:solidFill>
                            <a:schemeClr val="dk1"/>
                          </a:solidFill>
                          <a:latin typeface="+mn-lt"/>
                          <a:ea typeface="+mn-ea"/>
                          <a:cs typeface="+mn-cs"/>
                        </a:rPr>
                        <a:t>clouds</a:t>
                      </a:r>
                    </a:p>
                  </a:txBody>
                  <a:tcPr marL="51435" marR="51435" marT="25718" marB="25718">
                    <a:solidFill>
                      <a:schemeClr val="bg1">
                        <a:lumMod val="85000"/>
                      </a:schemeClr>
                    </a:solidFill>
                  </a:tcPr>
                </a:tc>
                <a:tc>
                  <a:txBody>
                    <a:bodyPr/>
                    <a:lstStyle/>
                    <a:p>
                      <a:pPr marL="0" algn="l" defTabSz="914400" rtl="0" eaLnBrk="1" latinLnBrk="0" hangingPunct="1"/>
                      <a:r>
                        <a:rPr lang="en-US" sz="1100" kern="1200" dirty="0" err="1">
                          <a:solidFill>
                            <a:schemeClr val="dk1"/>
                          </a:solidFill>
                          <a:latin typeface="+mn-lt"/>
                          <a:ea typeface="+mn-ea"/>
                          <a:cs typeface="+mn-cs"/>
                        </a:rPr>
                        <a:t>CrIS</a:t>
                      </a:r>
                      <a:endParaRPr lang="en-US" sz="1100" kern="1200" dirty="0">
                        <a:solidFill>
                          <a:schemeClr val="dk1"/>
                        </a:solidFill>
                        <a:latin typeface="+mn-lt"/>
                        <a:ea typeface="+mn-ea"/>
                        <a:cs typeface="+mn-cs"/>
                      </a:endParaRPr>
                    </a:p>
                  </a:txBody>
                  <a:tcPr marL="51435" marR="51435" marT="25718" marB="25718">
                    <a:solidFill>
                      <a:srgbClr val="CFD5EA"/>
                    </a:solidFill>
                  </a:tcPr>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14 km</a:t>
                      </a:r>
                    </a:p>
                  </a:txBody>
                  <a:tcPr marL="51435" marR="51435" marT="25718" marB="25718">
                    <a:solidFill>
                      <a:srgbClr val="CFD5EA"/>
                    </a:solidFill>
                  </a:tcPr>
                </a:tc>
                <a:extLst>
                  <a:ext uri="{0D108BD9-81ED-4DB2-BD59-A6C34878D82A}">
                    <a16:rowId xmlns:a16="http://schemas.microsoft.com/office/drawing/2014/main" val="10003"/>
                  </a:ext>
                </a:extLst>
              </a:tr>
              <a:tr h="394337">
                <a:tc>
                  <a:txBody>
                    <a:bodyPr/>
                    <a:lstStyle/>
                    <a:p>
                      <a:r>
                        <a:rPr lang="en-US" sz="1100" dirty="0"/>
                        <a:t>ALOS-2 </a:t>
                      </a:r>
                      <a:br>
                        <a:rPr lang="en-US" sz="1100" dirty="0"/>
                      </a:br>
                      <a:r>
                        <a:rPr lang="en-US" sz="1100" dirty="0"/>
                        <a:t>(PALSAR-2)</a:t>
                      </a:r>
                    </a:p>
                  </a:txBody>
                  <a:tcPr marL="51435" marR="51435" marT="25718" marB="25718">
                    <a:solidFill>
                      <a:srgbClr val="F2DCD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3–100 m</a:t>
                      </a:r>
                    </a:p>
                  </a:txBody>
                  <a:tcPr marL="51435" marR="51435" marT="25718" marB="25718">
                    <a:solidFill>
                      <a:srgbClr val="F2DCDB"/>
                    </a:solidFill>
                  </a:tcPr>
                </a:tc>
                <a:tc>
                  <a:txBody>
                    <a:bodyPr/>
                    <a:lstStyle/>
                    <a:p>
                      <a:r>
                        <a:rPr lang="en-US" sz="1100" dirty="0"/>
                        <a:t>SRAL</a:t>
                      </a:r>
                      <a:r>
                        <a:rPr lang="en-US" sz="1100" baseline="0" dirty="0"/>
                        <a:t> (</a:t>
                      </a:r>
                      <a:r>
                        <a:rPr lang="en-US" sz="1100" dirty="0"/>
                        <a:t>Sentinel-3)</a:t>
                      </a:r>
                    </a:p>
                  </a:txBody>
                  <a:tcPr marL="51435" marR="51435" marT="25718" marB="25718">
                    <a:solidFill>
                      <a:schemeClr val="bg1">
                        <a:lumMod val="85000"/>
                      </a:schemeClr>
                    </a:solidFill>
                  </a:tcPr>
                </a:tc>
                <a:tc>
                  <a:txBody>
                    <a:bodyPr/>
                    <a:lstStyle/>
                    <a:p>
                      <a:r>
                        <a:rPr lang="en-US" sz="900" dirty="0"/>
                        <a:t>0.3 x 1.6 km</a:t>
                      </a:r>
                    </a:p>
                  </a:txBody>
                  <a:tcPr marL="51435" marR="51435" marT="25718" marB="25718">
                    <a:solidFill>
                      <a:schemeClr val="bg1">
                        <a:lumMod val="85000"/>
                      </a:schemeClr>
                    </a:solidFill>
                  </a:tcPr>
                </a:tc>
                <a:tc>
                  <a:txBody>
                    <a:bodyPr/>
                    <a:lstStyle/>
                    <a:p>
                      <a:r>
                        <a:rPr lang="en-US" sz="1100" dirty="0"/>
                        <a:t>SMOS</a:t>
                      </a:r>
                    </a:p>
                  </a:txBody>
                  <a:tcPr marL="51435" marR="51435" marT="25718" marB="25718"/>
                </a:tc>
                <a:tc>
                  <a:txBody>
                    <a:bodyPr/>
                    <a:lstStyle/>
                    <a:p>
                      <a:r>
                        <a:rPr lang="en-US" sz="900" dirty="0"/>
                        <a:t>40 km</a:t>
                      </a:r>
                    </a:p>
                  </a:txBody>
                  <a:tcPr marL="51435" marR="51435" marT="25718" marB="25718"/>
                </a:tc>
                <a:tc>
                  <a:txBody>
                    <a:bodyPr/>
                    <a:lstStyle/>
                    <a:p>
                      <a:r>
                        <a:rPr lang="en-US" sz="1100" dirty="0"/>
                        <a:t>OLCI, SLSTR</a:t>
                      </a:r>
                      <a:r>
                        <a:rPr lang="en-US" sz="1100" baseline="0" dirty="0"/>
                        <a:t> (</a:t>
                      </a:r>
                      <a:r>
                        <a:rPr lang="en-US" sz="1100" dirty="0"/>
                        <a:t>Sentinel-3)</a:t>
                      </a:r>
                    </a:p>
                  </a:txBody>
                  <a:tcPr marL="51435" marR="51435" marT="25718" marB="25718"/>
                </a:tc>
                <a:tc>
                  <a:txBody>
                    <a:bodyPr/>
                    <a:lstStyle/>
                    <a:p>
                      <a:r>
                        <a:rPr lang="en-US" sz="900" dirty="0"/>
                        <a:t>300 m–</a:t>
                      </a:r>
                      <a:r>
                        <a:rPr lang="en-US" sz="900" baseline="0" dirty="0"/>
                        <a:t> 1 km</a:t>
                      </a:r>
                      <a:endParaRPr lang="en-US" sz="900" dirty="0"/>
                    </a:p>
                  </a:txBody>
                  <a:tcPr marL="51435" marR="51435" marT="25718" marB="2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kern="1200" dirty="0" err="1">
                          <a:solidFill>
                            <a:schemeClr val="dk1"/>
                          </a:solidFill>
                          <a:latin typeface="+mn-lt"/>
                          <a:ea typeface="+mn-ea"/>
                          <a:cs typeface="+mn-cs"/>
                        </a:rPr>
                        <a:t>EarthCARE</a:t>
                      </a:r>
                      <a:endParaRPr lang="en-US" sz="1100" i="1" kern="1200" dirty="0">
                        <a:solidFill>
                          <a:schemeClr val="dk1"/>
                        </a:solidFill>
                        <a:latin typeface="+mn-lt"/>
                        <a:ea typeface="+mn-ea"/>
                        <a:cs typeface="+mn-cs"/>
                      </a:endParaRPr>
                    </a:p>
                  </a:txBody>
                  <a:tcPr marL="51435" marR="51435" marT="25718" marB="25718">
                    <a:solidFill>
                      <a:schemeClr val="bg1">
                        <a:lumMod val="85000"/>
                      </a:schemeClr>
                    </a:solidFill>
                  </a:tcPr>
                </a:tc>
                <a:tc>
                  <a:txBody>
                    <a:bodyPr/>
                    <a:lstStyle/>
                    <a:p>
                      <a:r>
                        <a:rPr lang="en-US" sz="1100" kern="1200" dirty="0">
                          <a:solidFill>
                            <a:schemeClr val="dk1"/>
                          </a:solidFill>
                          <a:latin typeface="+mn-lt"/>
                          <a:ea typeface="+mn-ea"/>
                          <a:cs typeface="+mn-cs"/>
                        </a:rPr>
                        <a:t>aerosols/ clouds</a:t>
                      </a:r>
                    </a:p>
                  </a:txBody>
                  <a:tcPr marL="51435" marR="51435" marT="25718" marB="25718">
                    <a:solidFill>
                      <a:schemeClr val="bg1">
                        <a:lumMod val="85000"/>
                      </a:schemeClr>
                    </a:solidFill>
                  </a:tcPr>
                </a:tc>
                <a:tc>
                  <a:txBody>
                    <a:bodyPr/>
                    <a:lstStyle/>
                    <a:p>
                      <a:r>
                        <a:rPr lang="en-US" sz="1100" dirty="0"/>
                        <a:t>IASI</a:t>
                      </a:r>
                    </a:p>
                  </a:txBody>
                  <a:tcPr marL="51435" marR="51435" marT="25718" marB="25718"/>
                </a:tc>
                <a:tc>
                  <a:txBody>
                    <a:bodyPr/>
                    <a:lstStyle/>
                    <a:p>
                      <a:r>
                        <a:rPr lang="en-US" sz="900" dirty="0"/>
                        <a:t>12 km</a:t>
                      </a:r>
                    </a:p>
                  </a:txBody>
                  <a:tcPr marL="51435" marR="51435" marT="25718" marB="25718"/>
                </a:tc>
                <a:extLst>
                  <a:ext uri="{0D108BD9-81ED-4DB2-BD59-A6C34878D82A}">
                    <a16:rowId xmlns:a16="http://schemas.microsoft.com/office/drawing/2014/main" val="10004"/>
                  </a:ext>
                </a:extLst>
              </a:tr>
              <a:tr h="394337">
                <a:tc>
                  <a:txBody>
                    <a:bodyPr/>
                    <a:lstStyle/>
                    <a:p>
                      <a:r>
                        <a:rPr lang="en-US" sz="1100" dirty="0" err="1"/>
                        <a:t>TerraSAR</a:t>
                      </a:r>
                      <a:r>
                        <a:rPr lang="en-US" sz="1100" dirty="0"/>
                        <a:t>-X</a:t>
                      </a:r>
                    </a:p>
                  </a:txBody>
                  <a:tcPr marL="51435" marR="51435" marT="25718" marB="25718">
                    <a:solidFill>
                      <a:srgbClr val="EBF1D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1–40 m</a:t>
                      </a:r>
                    </a:p>
                  </a:txBody>
                  <a:tcPr marL="51435" marR="51435" marT="25718" marB="25718">
                    <a:solidFill>
                      <a:srgbClr val="EBF1DE"/>
                    </a:solidFill>
                  </a:tcPr>
                </a:tc>
                <a:tc>
                  <a:txBody>
                    <a:bodyPr/>
                    <a:lstStyle/>
                    <a:p>
                      <a:r>
                        <a:rPr lang="en-US" sz="1100" dirty="0"/>
                        <a:t>SARAL/</a:t>
                      </a:r>
                      <a:r>
                        <a:rPr lang="en-US" sz="1100" dirty="0" err="1"/>
                        <a:t>Altika</a:t>
                      </a:r>
                      <a:endParaRPr lang="en-US" sz="1100" dirty="0"/>
                    </a:p>
                  </a:txBody>
                  <a:tcPr marL="51435" marR="51435" marT="25718" marB="25718">
                    <a:solidFill>
                      <a:schemeClr val="bg1">
                        <a:lumMod val="85000"/>
                      </a:schemeClr>
                    </a:solidFill>
                  </a:tcPr>
                </a:tc>
                <a:tc>
                  <a:txBody>
                    <a:bodyPr/>
                    <a:lstStyle/>
                    <a:p>
                      <a:r>
                        <a:rPr lang="en-US" sz="900"/>
                        <a:t>1.4</a:t>
                      </a:r>
                      <a:r>
                        <a:rPr lang="en-US" sz="900" dirty="0"/>
                        <a:t> km</a:t>
                      </a:r>
                    </a:p>
                  </a:txBody>
                  <a:tcPr marL="51435" marR="51435" marT="25718" marB="25718">
                    <a:solidFill>
                      <a:schemeClr val="bg1">
                        <a:lumMod val="85000"/>
                      </a:schemeClr>
                    </a:solidFill>
                  </a:tcPr>
                </a:tc>
                <a:tc>
                  <a:txBody>
                    <a:bodyPr/>
                    <a:lstStyle/>
                    <a:p>
                      <a:r>
                        <a:rPr lang="en-US" sz="1100" dirty="0"/>
                        <a:t>SMAP</a:t>
                      </a:r>
                    </a:p>
                  </a:txBody>
                  <a:tcPr marL="51435" marR="51435" marT="25718" marB="25718"/>
                </a:tc>
                <a:tc>
                  <a:txBody>
                    <a:bodyPr/>
                    <a:lstStyle/>
                    <a:p>
                      <a:r>
                        <a:rPr lang="en-US" sz="900" dirty="0"/>
                        <a:t>40 km</a:t>
                      </a:r>
                    </a:p>
                  </a:txBody>
                  <a:tcPr marL="51435" marR="51435" marT="25718" marB="25718"/>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1100" dirty="0"/>
                        <a:t>AVHRR</a:t>
                      </a:r>
                    </a:p>
                  </a:txBody>
                  <a:tcPr marL="51435" marR="51435" marT="25718" marB="25718">
                    <a:solidFill>
                      <a:srgbClr val="CFD5EA"/>
                    </a:solidFill>
                  </a:tcPr>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900" dirty="0"/>
                        <a:t>1.1 km</a:t>
                      </a:r>
                    </a:p>
                  </a:txBody>
                  <a:tcPr marL="51435" marR="51435" marT="25718" marB="25718">
                    <a:solidFill>
                      <a:srgbClr val="CFD5EA"/>
                    </a:solidFill>
                  </a:tcPr>
                </a:tc>
                <a:tc>
                  <a:txBody>
                    <a:bodyPr/>
                    <a:lstStyle/>
                    <a:p>
                      <a:r>
                        <a:rPr lang="en-US" sz="1100" i="1" kern="1200" dirty="0">
                          <a:solidFill>
                            <a:schemeClr val="dk1"/>
                          </a:solidFill>
                          <a:latin typeface="+mn-lt"/>
                          <a:ea typeface="+mn-ea"/>
                          <a:cs typeface="+mn-cs"/>
                        </a:rPr>
                        <a:t>AEOLUS</a:t>
                      </a:r>
                      <a:endParaRPr lang="en-US" sz="1100" i="1" dirty="0"/>
                    </a:p>
                  </a:txBody>
                  <a:tcPr marL="51435" marR="51435" marT="25718" marB="25718"/>
                </a:tc>
                <a:tc>
                  <a:txBody>
                    <a:bodyPr/>
                    <a:lstStyle/>
                    <a:p>
                      <a:r>
                        <a:rPr lang="en-US" sz="1100" dirty="0"/>
                        <a:t>wind</a:t>
                      </a:r>
                    </a:p>
                  </a:txBody>
                  <a:tcPr marL="51435" marR="51435" marT="25718" marB="25718"/>
                </a:tc>
                <a:tc>
                  <a:txBody>
                    <a:bodyPr/>
                    <a:lstStyle/>
                    <a:p>
                      <a:r>
                        <a:rPr lang="en-US" sz="1100" i="0" dirty="0"/>
                        <a:t>GOSAT</a:t>
                      </a:r>
                    </a:p>
                  </a:txBody>
                  <a:tcPr marL="51435" marR="51435" marT="25718" marB="25718"/>
                </a:tc>
                <a:tc>
                  <a:txBody>
                    <a:bodyPr/>
                    <a:lstStyle/>
                    <a:p>
                      <a:r>
                        <a:rPr lang="en-US" sz="900" dirty="0"/>
                        <a:t>0.5–1.5 km</a:t>
                      </a:r>
                    </a:p>
                  </a:txBody>
                  <a:tcPr marL="51435" marR="51435" marT="25718" marB="25718"/>
                </a:tc>
                <a:extLst>
                  <a:ext uri="{0D108BD9-81ED-4DB2-BD59-A6C34878D82A}">
                    <a16:rowId xmlns:a16="http://schemas.microsoft.com/office/drawing/2014/main" val="10005"/>
                  </a:ext>
                </a:extLst>
              </a:tr>
              <a:tr h="222887">
                <a:tc>
                  <a:txBody>
                    <a:bodyPr/>
                    <a:lstStyle/>
                    <a:p>
                      <a:r>
                        <a:rPr lang="en-US" sz="1100" i="0" dirty="0" err="1"/>
                        <a:t>TanDEM</a:t>
                      </a:r>
                      <a:r>
                        <a:rPr lang="en-US" sz="1100" i="0" dirty="0"/>
                        <a:t>-X</a:t>
                      </a:r>
                    </a:p>
                  </a:txBody>
                  <a:tcPr marL="51435" marR="51435" marT="25718" marB="25718">
                    <a:pattFill prst="wdUpDiag">
                      <a:fgClr>
                        <a:srgbClr val="EBF1DE"/>
                      </a:fgClr>
                      <a:bgClr>
                        <a:schemeClr val="bg1"/>
                      </a:bgClr>
                    </a:pattFill>
                  </a:tcPr>
                </a:tc>
                <a:tc>
                  <a:txBody>
                    <a:bodyPr/>
                    <a:lstStyle/>
                    <a:p>
                      <a:r>
                        <a:rPr lang="en-US" sz="900" i="1" dirty="0"/>
                        <a:t>12–30 m</a:t>
                      </a:r>
                    </a:p>
                  </a:txBody>
                  <a:tcPr marL="51435" marR="51435" marT="25718" marB="25718">
                    <a:pattFill prst="wdUpDiag">
                      <a:fgClr>
                        <a:srgbClr val="EBF1DE"/>
                      </a:fgClr>
                      <a:bgClr>
                        <a:schemeClr val="bg1"/>
                      </a:bgClr>
                    </a:pattFill>
                  </a:tcPr>
                </a:tc>
                <a:tc>
                  <a:txBody>
                    <a:bodyPr/>
                    <a:lstStyle/>
                    <a:p>
                      <a:endParaRPr lang="en-US" sz="1100" dirty="0"/>
                    </a:p>
                  </a:txBody>
                  <a:tcPr marL="51435" marR="51435" marT="25718" marB="25718"/>
                </a:tc>
                <a:tc>
                  <a:txBody>
                    <a:bodyPr/>
                    <a:lstStyle/>
                    <a:p>
                      <a:endParaRPr lang="en-US" sz="900" dirty="0"/>
                    </a:p>
                  </a:txBody>
                  <a:tcPr marL="51435" marR="51435" marT="25718" marB="25718"/>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r>
                        <a:rPr lang="en-US" sz="1100" dirty="0"/>
                        <a:t>Sentinel-2</a:t>
                      </a:r>
                    </a:p>
                  </a:txBody>
                  <a:tcPr marL="51435" marR="51435" marT="25718" marB="25718">
                    <a:pattFill prst="wdUpDiag">
                      <a:fgClr>
                        <a:srgbClr val="EBF1DE"/>
                      </a:fgClr>
                      <a:bgClr>
                        <a:schemeClr val="bg1"/>
                      </a:bgClr>
                    </a:pattFill>
                  </a:tcPr>
                </a:tc>
                <a:tc>
                  <a:txBody>
                    <a:bodyPr/>
                    <a:lstStyle/>
                    <a:p>
                      <a:r>
                        <a:rPr lang="en-US" sz="900" dirty="0"/>
                        <a:t>10–60 m</a:t>
                      </a:r>
                    </a:p>
                  </a:txBody>
                  <a:tcPr marL="51435" marR="51435" marT="25718" marB="25718">
                    <a:pattFill prst="wdUpDiag">
                      <a:fgClr>
                        <a:srgbClr val="EBF1DE"/>
                      </a:fgClr>
                      <a:bgClr>
                        <a:schemeClr val="bg1"/>
                      </a:bgClr>
                    </a:pattFill>
                  </a:tcPr>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r>
                        <a:rPr lang="en-US" sz="1100" dirty="0"/>
                        <a:t>OCO-2</a:t>
                      </a:r>
                    </a:p>
                  </a:txBody>
                  <a:tcPr marL="51435" marR="51435" marT="25718" marB="25718"/>
                </a:tc>
                <a:tc>
                  <a:txBody>
                    <a:bodyPr/>
                    <a:lstStyle/>
                    <a:p>
                      <a:r>
                        <a:rPr lang="en-US" sz="900" dirty="0"/>
                        <a:t>10.6 km</a:t>
                      </a:r>
                    </a:p>
                  </a:txBody>
                  <a:tcPr marL="51435" marR="51435" marT="25718" marB="25718"/>
                </a:tc>
                <a:extLst>
                  <a:ext uri="{0D108BD9-81ED-4DB2-BD59-A6C34878D82A}">
                    <a16:rowId xmlns:a16="http://schemas.microsoft.com/office/drawing/2014/main" val="10006"/>
                  </a:ext>
                </a:extLst>
              </a:tr>
              <a:tr h="222887">
                <a:tc>
                  <a:txBody>
                    <a:bodyPr/>
                    <a:lstStyle/>
                    <a:p>
                      <a:pPr marL="0" marR="0" indent="0" algn="l" defTabSz="914400" rtl="0" eaLnBrk="1" fontAlgn="auto" latinLnBrk="0" hangingPunct="1">
                        <a:lnSpc>
                          <a:spcPct val="100000"/>
                        </a:lnSpc>
                        <a:spcBef>
                          <a:spcPts val="0"/>
                        </a:spcBef>
                        <a:spcAft>
                          <a:spcPts val="0"/>
                        </a:spcAft>
                        <a:buClrTx/>
                        <a:buSzTx/>
                        <a:buFontTx/>
                        <a:buNone/>
                        <a:tabLst>
                          <a:tab pos="1373188" algn="l"/>
                        </a:tabLst>
                        <a:defRPr/>
                      </a:pPr>
                      <a:r>
                        <a:rPr lang="en-US" sz="1100" kern="1200" dirty="0">
                          <a:solidFill>
                            <a:schemeClr val="dk1"/>
                          </a:solidFill>
                          <a:latin typeface="+mn-lt"/>
                          <a:ea typeface="+mn-ea"/>
                          <a:cs typeface="+mn-cs"/>
                        </a:rPr>
                        <a:t>COSMO-</a:t>
                      </a:r>
                      <a:r>
                        <a:rPr lang="en-US" sz="1100" kern="1200">
                          <a:solidFill>
                            <a:schemeClr val="dk1"/>
                          </a:solidFill>
                          <a:latin typeface="+mn-lt"/>
                          <a:ea typeface="+mn-ea"/>
                          <a:cs typeface="+mn-cs"/>
                        </a:rPr>
                        <a:t>SkyMed</a:t>
                      </a:r>
                      <a:endParaRPr lang="en-US" sz="1100" kern="1200" dirty="0">
                        <a:solidFill>
                          <a:schemeClr val="dk1"/>
                        </a:solidFill>
                        <a:latin typeface="+mn-lt"/>
                        <a:ea typeface="+mn-ea"/>
                        <a:cs typeface="+mn-cs"/>
                      </a:endParaRPr>
                    </a:p>
                  </a:txBody>
                  <a:tcPr marL="51435" marR="51435" marT="25718" marB="25718">
                    <a:solidFill>
                      <a:srgbClr val="F2DCD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1–100 m</a:t>
                      </a:r>
                    </a:p>
                  </a:txBody>
                  <a:tcPr marL="51435" marR="51435" marT="25718" marB="25718">
                    <a:solidFill>
                      <a:srgbClr val="F2DCDB"/>
                    </a:solidFill>
                  </a:tcPr>
                </a:tc>
                <a:tc>
                  <a:txBody>
                    <a:bodyPr/>
                    <a:lstStyle/>
                    <a:p>
                      <a:endParaRPr lang="en-US" sz="1100" dirty="0"/>
                    </a:p>
                  </a:txBody>
                  <a:tcPr marL="51435" marR="51435" marT="25718" marB="25718">
                    <a:solidFill>
                      <a:srgbClr val="CFD5EA"/>
                    </a:solidFill>
                  </a:tcPr>
                </a:tc>
                <a:tc>
                  <a:txBody>
                    <a:bodyPr/>
                    <a:lstStyle/>
                    <a:p>
                      <a:endParaRPr lang="en-US" sz="900" dirty="0"/>
                    </a:p>
                  </a:txBody>
                  <a:tcPr marL="51435" marR="51435" marT="25718" marB="25718">
                    <a:solidFill>
                      <a:srgbClr val="CFD5EA"/>
                    </a:solidFill>
                  </a:tcPr>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1100" strike="sngStrike" kern="1200" baseline="0" dirty="0">
                          <a:solidFill>
                            <a:schemeClr val="dk1"/>
                          </a:solidFill>
                          <a:latin typeface="+mn-lt"/>
                          <a:ea typeface="+mn-ea"/>
                          <a:cs typeface="+mn-cs"/>
                        </a:rPr>
                        <a:t>Landsat 8</a:t>
                      </a:r>
                    </a:p>
                  </a:txBody>
                  <a:tcPr marL="51435" marR="51435" marT="25718" marB="25718">
                    <a:solidFill>
                      <a:srgbClr val="F2DCDB"/>
                    </a:solidFill>
                  </a:tcPr>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30–100 m</a:t>
                      </a:r>
                    </a:p>
                  </a:txBody>
                  <a:tcPr marL="51435" marR="51435" marT="25718" marB="25718">
                    <a:solidFill>
                      <a:srgbClr val="F2DCDB"/>
                    </a:solidFill>
                  </a:tcPr>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r>
                        <a:rPr lang="en-US" sz="1100" dirty="0"/>
                        <a:t>CERES</a:t>
                      </a:r>
                    </a:p>
                  </a:txBody>
                  <a:tcPr marL="51435" marR="51435" marT="25718" marB="25718"/>
                </a:tc>
                <a:tc>
                  <a:txBody>
                    <a:bodyPr/>
                    <a:lstStyle/>
                    <a:p>
                      <a:r>
                        <a:rPr lang="en-US" sz="900" i="0" dirty="0"/>
                        <a:t>20 km</a:t>
                      </a:r>
                    </a:p>
                  </a:txBody>
                  <a:tcPr marL="51435" marR="51435" marT="25718" marB="25718"/>
                </a:tc>
                <a:extLst>
                  <a:ext uri="{0D108BD9-81ED-4DB2-BD59-A6C34878D82A}">
                    <a16:rowId xmlns:a16="http://schemas.microsoft.com/office/drawing/2014/main" val="10007"/>
                  </a:ext>
                </a:extLst>
              </a:tr>
              <a:tr h="2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kern="1200" dirty="0">
                          <a:solidFill>
                            <a:schemeClr val="dk1"/>
                          </a:solidFill>
                          <a:latin typeface="+mn-lt"/>
                          <a:ea typeface="+mn-ea"/>
                          <a:cs typeface="+mn-cs"/>
                        </a:rPr>
                        <a:t>SAOCOM</a:t>
                      </a:r>
                    </a:p>
                  </a:txBody>
                  <a:tcPr marL="51435" marR="51435" marT="25718" marB="25718">
                    <a:solidFill>
                      <a:srgbClr val="F2DCD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i="1" kern="1200" dirty="0">
                          <a:solidFill>
                            <a:schemeClr val="dk1"/>
                          </a:solidFill>
                          <a:latin typeface="+mn-lt"/>
                          <a:ea typeface="+mn-ea"/>
                          <a:cs typeface="+mn-cs"/>
                        </a:rPr>
                        <a:t>10–100 m</a:t>
                      </a:r>
                    </a:p>
                  </a:txBody>
                  <a:tcPr marL="34290" marR="34290" marT="34290" marB="34290">
                    <a:solidFill>
                      <a:srgbClr val="F2DCDB"/>
                    </a:solidFill>
                  </a:tcPr>
                </a:tc>
                <a:tc>
                  <a:txBody>
                    <a:bodyPr/>
                    <a:lstStyle/>
                    <a:p>
                      <a:endParaRPr lang="en-US" sz="1100" dirty="0"/>
                    </a:p>
                  </a:txBody>
                  <a:tcPr marL="51435" marR="51435" marT="25718" marB="25718">
                    <a:solidFill>
                      <a:srgbClr val="E9EBF5"/>
                    </a:solidFill>
                  </a:tcPr>
                </a:tc>
                <a:tc>
                  <a:txBody>
                    <a:bodyPr/>
                    <a:lstStyle/>
                    <a:p>
                      <a:endParaRPr lang="en-US" sz="900" dirty="0"/>
                    </a:p>
                  </a:txBody>
                  <a:tcPr marL="51435" marR="51435" marT="25718" marB="25718">
                    <a:solidFill>
                      <a:srgbClr val="E9EBF5"/>
                    </a:solidFill>
                  </a:tcPr>
                </a:tc>
                <a:tc>
                  <a:txBody>
                    <a:bodyPr/>
                    <a:lstStyle/>
                    <a:p>
                      <a:endParaRPr lang="en-US" sz="1100" dirty="0"/>
                    </a:p>
                  </a:txBody>
                  <a:tcPr marL="51435" marR="51435" marT="25718" marB="25718">
                    <a:solidFill>
                      <a:srgbClr val="E9EBF5"/>
                    </a:solidFill>
                  </a:tcPr>
                </a:tc>
                <a:tc>
                  <a:txBody>
                    <a:bodyPr/>
                    <a:lstStyle/>
                    <a:p>
                      <a:endParaRPr lang="en-US" sz="1100" dirty="0"/>
                    </a:p>
                  </a:txBody>
                  <a:tcPr marL="51435" marR="51435" marT="25718" marB="25718"/>
                </a:tc>
                <a:tc>
                  <a:txBody>
                    <a:bodyPr/>
                    <a:lstStyle/>
                    <a:p>
                      <a:r>
                        <a:rPr lang="en-US" sz="1100" dirty="0" err="1"/>
                        <a:t>Pléiades</a:t>
                      </a:r>
                      <a:endParaRPr lang="en-US" sz="1100" dirty="0"/>
                    </a:p>
                  </a:txBody>
                  <a:tcPr marL="51435" marR="51435" marT="25718" marB="25718">
                    <a:lnB w="12700" cap="flat" cmpd="sng" algn="ctr">
                      <a:solidFill>
                        <a:schemeClr val="bg1"/>
                      </a:solidFill>
                      <a:prstDash val="solid"/>
                      <a:round/>
                      <a:headEnd type="none" w="med" len="med"/>
                      <a:tailEnd type="none" w="med" len="med"/>
                    </a:lnB>
                    <a:pattFill prst="wdUpDiag">
                      <a:fgClr>
                        <a:srgbClr val="EBF1DE"/>
                      </a:fgClr>
                      <a:bgClr>
                        <a:schemeClr val="bg1"/>
                      </a:bgClr>
                    </a:pattFill>
                  </a:tcPr>
                </a:tc>
                <a:tc>
                  <a:txBody>
                    <a:bodyPr/>
                    <a:lstStyle/>
                    <a:p>
                      <a:r>
                        <a:rPr lang="en-US" sz="900" dirty="0"/>
                        <a:t>0.5–2 m</a:t>
                      </a:r>
                    </a:p>
                  </a:txBody>
                  <a:tcPr marL="51435" marR="51435" marT="25718" marB="25718">
                    <a:lnB w="12700" cap="flat" cmpd="sng" algn="ctr">
                      <a:solidFill>
                        <a:schemeClr val="bg1"/>
                      </a:solidFill>
                      <a:prstDash val="solid"/>
                      <a:round/>
                      <a:headEnd type="none" w="med" len="med"/>
                      <a:tailEnd type="none" w="med" len="med"/>
                    </a:lnB>
                    <a:pattFill prst="wdUpDiag">
                      <a:fgClr>
                        <a:srgbClr val="EBF1DE"/>
                      </a:fgClr>
                      <a:bgClr>
                        <a:schemeClr val="bg1"/>
                      </a:bgClr>
                    </a:pattFill>
                  </a:tcPr>
                </a:tc>
                <a:tc>
                  <a:txBody>
                    <a:bodyPr/>
                    <a:lstStyle/>
                    <a:p>
                      <a:endParaRPr lang="en-US" sz="1100" dirty="0"/>
                    </a:p>
                  </a:txBody>
                  <a:tcPr marL="51435" marR="51435" marT="25718" marB="25718">
                    <a:lnB w="12700" cap="flat" cmpd="sng" algn="ctr">
                      <a:solidFill>
                        <a:schemeClr val="bg1"/>
                      </a:solidFill>
                      <a:prstDash val="solid"/>
                      <a:round/>
                      <a:headEnd type="none" w="med" len="med"/>
                      <a:tailEnd type="none" w="med" len="med"/>
                    </a:lnB>
                  </a:tcPr>
                </a:tc>
                <a:tc>
                  <a:txBody>
                    <a:bodyPr/>
                    <a:lstStyle/>
                    <a:p>
                      <a:endParaRPr lang="en-US" sz="1100" dirty="0"/>
                    </a:p>
                  </a:txBody>
                  <a:tcPr marL="51435" marR="51435" marT="25718" marB="25718">
                    <a:lnB w="12700" cap="flat" cmpd="sng" algn="ctr">
                      <a:solidFill>
                        <a:schemeClr val="bg1"/>
                      </a:solidFill>
                      <a:prstDash val="solid"/>
                      <a:round/>
                      <a:headEnd type="none" w="med" len="med"/>
                      <a:tailEnd type="none" w="med" len="med"/>
                    </a:lnB>
                  </a:tcPr>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1100" i="0" dirty="0"/>
                        <a:t>GOME-2</a:t>
                      </a:r>
                    </a:p>
                  </a:txBody>
                  <a:tcPr marL="51435" marR="51435" marT="25718" marB="25718">
                    <a:lnB w="12700" cap="flat" cmpd="sng" algn="ctr">
                      <a:solidFill>
                        <a:schemeClr val="bg1"/>
                      </a:solidFill>
                      <a:prstDash val="solid"/>
                      <a:round/>
                      <a:headEnd type="none" w="med" len="med"/>
                      <a:tailEnd type="none" w="med" len="med"/>
                    </a:lnB>
                  </a:tcPr>
                </a:tc>
                <a:tc>
                  <a:txBody>
                    <a:bodyPr/>
                    <a:lstStyle/>
                    <a:p>
                      <a:r>
                        <a:rPr lang="en-US" sz="900" dirty="0"/>
                        <a:t>20 km</a:t>
                      </a:r>
                    </a:p>
                  </a:txBody>
                  <a:tcPr marL="51435" marR="51435" marT="25718" marB="25718">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222887">
                <a:tc>
                  <a:txBody>
                    <a:bodyPr/>
                    <a:lstStyle/>
                    <a:p>
                      <a:r>
                        <a:rPr lang="en-US" sz="1100" dirty="0"/>
                        <a:t>ASCAT</a:t>
                      </a:r>
                    </a:p>
                  </a:txBody>
                  <a:tcPr marL="51435" marR="51435" marT="25718" marB="25718"/>
                </a:tc>
                <a:tc>
                  <a:txBody>
                    <a:bodyPr/>
                    <a:lstStyle/>
                    <a:p>
                      <a:r>
                        <a:rPr lang="en-US" sz="900"/>
                        <a:t>25 km</a:t>
                      </a:r>
                      <a:endParaRPr lang="en-US" sz="900" dirty="0"/>
                    </a:p>
                  </a:txBody>
                  <a:tcPr marL="51435" marR="51435" marT="25718" marB="25718"/>
                </a:tc>
                <a:tc>
                  <a:txBody>
                    <a:bodyPr/>
                    <a:lstStyle/>
                    <a:p>
                      <a:endParaRPr lang="en-US" sz="1100" dirty="0"/>
                    </a:p>
                  </a:txBody>
                  <a:tcPr marL="51435" marR="51435" marT="25718" marB="25718"/>
                </a:tc>
                <a:tc>
                  <a:txBody>
                    <a:bodyPr/>
                    <a:lstStyle/>
                    <a:p>
                      <a:endParaRPr lang="en-US" sz="900" dirty="0"/>
                    </a:p>
                  </a:txBody>
                  <a:tcPr marL="51435" marR="51435" marT="25718" marB="25718"/>
                </a:tc>
                <a:tc>
                  <a:txBody>
                    <a:bodyPr/>
                    <a:lstStyle/>
                    <a:p>
                      <a:endParaRPr lang="en-US" sz="1100" dirty="0"/>
                    </a:p>
                  </a:txBody>
                  <a:tcPr marL="51435" marR="51435" marT="25718" marB="25718">
                    <a:solidFill>
                      <a:srgbClr val="CFD5EA"/>
                    </a:solidFill>
                  </a:tcPr>
                </a:tc>
                <a:tc>
                  <a:txBody>
                    <a:bodyPr/>
                    <a:lstStyle/>
                    <a:p>
                      <a:endParaRPr lang="en-US" sz="1100" dirty="0"/>
                    </a:p>
                  </a:txBody>
                  <a:tcPr marL="51435" marR="51435" marT="25718" marB="25718">
                    <a:lnR w="12700" cap="flat" cmpd="sng" algn="ctr">
                      <a:solidFill>
                        <a:schemeClr val="bg1"/>
                      </a:solidFill>
                      <a:prstDash val="solid"/>
                      <a:round/>
                      <a:headEnd type="none" w="med" len="med"/>
                      <a:tailEnd type="none" w="med" len="med"/>
                    </a:lnR>
                  </a:tcPr>
                </a:tc>
                <a:tc>
                  <a:txBody>
                    <a:bodyPr/>
                    <a:lstStyle/>
                    <a:p>
                      <a:endParaRPr lang="en-US" sz="1100" i="1" dirty="0"/>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900" i="1" dirty="0"/>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100" i="1"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endParaRPr lang="en-US" sz="1100" i="1"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US" sz="1100" dirty="0"/>
                        <a:t>Sentinel-5P</a:t>
                      </a: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US" sz="900" dirty="0"/>
                        <a:t>7 km</a:t>
                      </a: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0009"/>
                  </a:ext>
                </a:extLst>
              </a:tr>
              <a:tr h="268607">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endParaRPr lang="en-US" sz="1100" kern="1200" dirty="0">
                        <a:solidFill>
                          <a:schemeClr val="dk1"/>
                        </a:solidFill>
                        <a:latin typeface="+mn-lt"/>
                        <a:ea typeface="+mn-ea"/>
                        <a:cs typeface="+mn-cs"/>
                      </a:endParaRPr>
                    </a:p>
                  </a:txBody>
                  <a:tcPr marL="51435" marR="51435" marT="25718" marB="25718">
                    <a:solidFill>
                      <a:srgbClr val="E9EBF5"/>
                    </a:solidFill>
                  </a:tcPr>
                </a:tc>
                <a:tc>
                  <a:txBody>
                    <a:bodyPr/>
                    <a:lstStyle/>
                    <a:p>
                      <a:endParaRPr lang="en-US" sz="1100" kern="1200" dirty="0">
                        <a:solidFill>
                          <a:schemeClr val="dk1"/>
                        </a:solidFill>
                        <a:latin typeface="+mn-lt"/>
                        <a:ea typeface="+mn-ea"/>
                        <a:cs typeface="+mn-cs"/>
                      </a:endParaRPr>
                    </a:p>
                  </a:txBody>
                  <a:tcPr marL="51435" marR="51435" marT="25718" marB="25718">
                    <a:lnR w="12700" cap="flat" cmpd="sng" algn="ctr">
                      <a:solidFill>
                        <a:schemeClr val="bg1"/>
                      </a:solidFill>
                      <a:prstDash val="solid"/>
                      <a:round/>
                      <a:headEnd type="none" w="med" len="med"/>
                      <a:tailEnd type="none" w="med" len="med"/>
                    </a:lnR>
                  </a:tcPr>
                </a:tc>
                <a:tc>
                  <a:txBody>
                    <a:bodyPr/>
                    <a:lstStyle/>
                    <a:p>
                      <a:endParaRPr lang="en-US" sz="1100"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100"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400"/>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endParaRPr lang="en-US" sz="1400" dirty="0"/>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US" sz="1100" dirty="0"/>
                        <a:t>AMSU-A</a:t>
                      </a:r>
                      <a:endParaRPr lang="en-US" sz="1100" i="1"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US" sz="900" dirty="0"/>
                        <a:t>48 km</a:t>
                      </a: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598452181"/>
                  </a:ext>
                </a:extLst>
              </a:tr>
              <a:tr h="222887">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endParaRPr lang="en-US" sz="1100" dirty="0"/>
                    </a:p>
                  </a:txBody>
                  <a:tcPr marL="51435" marR="51435" marT="25718" marB="25718"/>
                </a:tc>
                <a:tc>
                  <a:txBody>
                    <a:bodyPr/>
                    <a:lstStyle/>
                    <a:p>
                      <a:endParaRPr lang="en-US" sz="1100" kern="1200" dirty="0">
                        <a:solidFill>
                          <a:schemeClr val="dk1"/>
                        </a:solidFill>
                        <a:latin typeface="+mn-lt"/>
                        <a:ea typeface="+mn-ea"/>
                        <a:cs typeface="+mn-cs"/>
                      </a:endParaRPr>
                    </a:p>
                  </a:txBody>
                  <a:tcPr marL="51435" marR="51435" marT="25718" marB="25718">
                    <a:solidFill>
                      <a:srgbClr val="CFD5EA"/>
                    </a:solidFill>
                  </a:tcPr>
                </a:tc>
                <a:tc>
                  <a:txBody>
                    <a:bodyPr/>
                    <a:lstStyle/>
                    <a:p>
                      <a:endParaRPr lang="en-US" sz="1100" kern="1200" dirty="0">
                        <a:solidFill>
                          <a:schemeClr val="dk1"/>
                        </a:solidFill>
                        <a:latin typeface="+mn-lt"/>
                        <a:ea typeface="+mn-ea"/>
                        <a:cs typeface="+mn-cs"/>
                      </a:endParaRPr>
                    </a:p>
                  </a:txBody>
                  <a:tcPr marL="51435" marR="51435" marT="25718" marB="25718">
                    <a:lnR w="12700" cap="flat" cmpd="sng" algn="ctr">
                      <a:solidFill>
                        <a:schemeClr val="bg1"/>
                      </a:solidFill>
                      <a:prstDash val="solid"/>
                      <a:round/>
                      <a:headEnd type="none" w="med" len="med"/>
                      <a:tailEnd type="none" w="med" len="med"/>
                    </a:lnR>
                  </a:tcPr>
                </a:tc>
                <a:tc>
                  <a:txBody>
                    <a:bodyPr/>
                    <a:lstStyle/>
                    <a:p>
                      <a:endParaRPr lang="en-US" sz="1100"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100"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1100"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endParaRPr lang="en-US" sz="1100" kern="1200" dirty="0">
                        <a:solidFill>
                          <a:schemeClr val="dk1"/>
                        </a:solidFill>
                        <a:latin typeface="+mn-lt"/>
                        <a:ea typeface="+mn-ea"/>
                        <a:cs typeface="+mn-cs"/>
                      </a:endParaRP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algn="l" defTabSz="914400" rtl="0" eaLnBrk="1" latinLnBrk="0" hangingPunct="1"/>
                      <a:r>
                        <a:rPr lang="en-US" sz="1100" kern="1200" dirty="0">
                          <a:solidFill>
                            <a:schemeClr val="dk1"/>
                          </a:solidFill>
                          <a:latin typeface="+mn-lt"/>
                          <a:ea typeface="+mn-ea"/>
                          <a:cs typeface="+mn-cs"/>
                        </a:rPr>
                        <a:t>MHS</a:t>
                      </a: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indent="0" algn="l" defTabSz="685773" rtl="0" eaLnBrk="1" fontAlgn="auto" latinLnBrk="0" hangingPunct="1">
                        <a:lnSpc>
                          <a:spcPct val="100000"/>
                        </a:lnSpc>
                        <a:spcBef>
                          <a:spcPts val="0"/>
                        </a:spcBef>
                        <a:spcAft>
                          <a:spcPts val="0"/>
                        </a:spcAft>
                        <a:buClrTx/>
                        <a:buSzTx/>
                        <a:buFontTx/>
                        <a:buNone/>
                        <a:tabLst/>
                        <a:defRPr/>
                      </a:pPr>
                      <a:r>
                        <a:rPr lang="en-US" sz="900" i="0" dirty="0"/>
                        <a:t>17 km</a:t>
                      </a:r>
                    </a:p>
                  </a:txBody>
                  <a:tcPr marL="51435" marR="51435" marT="25718" marB="2571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860579574"/>
                  </a:ext>
                </a:extLst>
              </a:tr>
            </a:tbl>
          </a:graphicData>
        </a:graphic>
      </p:graphicFrame>
      <p:sp>
        <p:nvSpPr>
          <p:cNvPr id="5" name="Title 4"/>
          <p:cNvSpPr>
            <a:spLocks noGrp="1"/>
          </p:cNvSpPr>
          <p:nvPr>
            <p:ph type="title"/>
          </p:nvPr>
        </p:nvSpPr>
        <p:spPr>
          <a:xfrm>
            <a:off x="573732" y="11352"/>
            <a:ext cx="7886700" cy="400158"/>
          </a:xfrm>
        </p:spPr>
        <p:txBody>
          <a:bodyPr>
            <a:noAutofit/>
          </a:bodyPr>
          <a:lstStyle/>
          <a:p>
            <a:pPr algn="ctr"/>
            <a:r>
              <a:rPr lang="en-US" sz="2800" dirty="0"/>
              <a:t>Satellite Data Overview</a:t>
            </a:r>
          </a:p>
        </p:txBody>
      </p:sp>
      <p:sp>
        <p:nvSpPr>
          <p:cNvPr id="7" name="Content Placeholder 30">
            <a:extLst>
              <a:ext uri="{FF2B5EF4-FFF2-40B4-BE49-F238E27FC236}">
                <a16:creationId xmlns:a16="http://schemas.microsoft.com/office/drawing/2014/main" id="{79968270-A894-4740-A138-722ED4C71808}"/>
              </a:ext>
            </a:extLst>
          </p:cNvPr>
          <p:cNvSpPr txBox="1">
            <a:spLocks/>
          </p:cNvSpPr>
          <p:nvPr/>
        </p:nvSpPr>
        <p:spPr>
          <a:xfrm>
            <a:off x="323528" y="4372912"/>
            <a:ext cx="4680818" cy="770587"/>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230188" indent="-230188" fontAlgn="auto">
              <a:spcBef>
                <a:spcPts val="300"/>
              </a:spcBef>
              <a:spcAft>
                <a:spcPts val="0"/>
              </a:spcAft>
            </a:pPr>
            <a:r>
              <a:rPr lang="en-US" sz="1600" dirty="0"/>
              <a:t>A large archive of satellite data for future analysis will be created</a:t>
            </a:r>
          </a:p>
          <a:p>
            <a:pPr marL="230188" lvl="1" indent="-230188" fontAlgn="auto">
              <a:spcBef>
                <a:spcPts val="300"/>
              </a:spcBef>
              <a:spcAft>
                <a:spcPts val="0"/>
              </a:spcAft>
              <a:buFont typeface="Arial" pitchFamily="34" charset="0"/>
              <a:buChar char="•"/>
            </a:pPr>
            <a:r>
              <a:rPr lang="en-US" sz="1600" dirty="0"/>
              <a:t>For some satellites support already confirmed</a:t>
            </a:r>
          </a:p>
        </p:txBody>
      </p:sp>
      <p:sp>
        <p:nvSpPr>
          <p:cNvPr id="8" name="Content Placeholder 30">
            <a:extLst>
              <a:ext uri="{FF2B5EF4-FFF2-40B4-BE49-F238E27FC236}">
                <a16:creationId xmlns:a16="http://schemas.microsoft.com/office/drawing/2014/main" id="{9CF7B174-40D5-B040-AF25-61B1B57C5B92}"/>
              </a:ext>
            </a:extLst>
          </p:cNvPr>
          <p:cNvSpPr txBox="1">
            <a:spLocks/>
          </p:cNvSpPr>
          <p:nvPr/>
        </p:nvSpPr>
        <p:spPr>
          <a:xfrm>
            <a:off x="5312906" y="4392487"/>
            <a:ext cx="3147526" cy="751011"/>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230188" lvl="1" indent="-230188" fontAlgn="auto">
              <a:spcBef>
                <a:spcPts val="300"/>
              </a:spcBef>
              <a:spcAft>
                <a:spcPts val="0"/>
              </a:spcAft>
              <a:buFont typeface="Arial" pitchFamily="34" charset="0"/>
              <a:buChar char="•"/>
            </a:pPr>
            <a:r>
              <a:rPr lang="en-US" sz="1600" dirty="0">
                <a:cs typeface="Arial" pitchFamily="34" charset="0"/>
              </a:rPr>
              <a:t>Need points of contact for other missions</a:t>
            </a:r>
          </a:p>
          <a:p>
            <a:pPr marL="230188" lvl="1" indent="-230188" fontAlgn="auto">
              <a:spcBef>
                <a:spcPts val="300"/>
              </a:spcBef>
              <a:spcAft>
                <a:spcPts val="0"/>
              </a:spcAft>
              <a:buFont typeface="Arial" pitchFamily="34" charset="0"/>
              <a:buChar char="•"/>
            </a:pPr>
            <a:r>
              <a:rPr lang="en-US" sz="1600" dirty="0">
                <a:cs typeface="Arial" pitchFamily="34" charset="0"/>
              </a:rPr>
              <a:t>Data sharing is important</a:t>
            </a:r>
          </a:p>
        </p:txBody>
      </p:sp>
      <p:sp>
        <p:nvSpPr>
          <p:cNvPr id="9" name="Content Placeholder 30">
            <a:extLst>
              <a:ext uri="{FF2B5EF4-FFF2-40B4-BE49-F238E27FC236}">
                <a16:creationId xmlns:a16="http://schemas.microsoft.com/office/drawing/2014/main" id="{AFDEBE8B-0BED-064A-9900-B7E2103A8FDB}"/>
              </a:ext>
            </a:extLst>
          </p:cNvPr>
          <p:cNvSpPr txBox="1">
            <a:spLocks/>
          </p:cNvSpPr>
          <p:nvPr/>
        </p:nvSpPr>
        <p:spPr>
          <a:xfrm>
            <a:off x="2088944" y="3723878"/>
            <a:ext cx="4968552" cy="504056"/>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lvl="1" indent="0" fontAlgn="auto">
              <a:spcBef>
                <a:spcPts val="600"/>
              </a:spcBef>
              <a:spcAft>
                <a:spcPts val="0"/>
              </a:spcAft>
              <a:buNone/>
            </a:pPr>
            <a:r>
              <a:rPr lang="en-US" sz="1500" dirty="0">
                <a:solidFill>
                  <a:srgbClr val="C00000"/>
                </a:solidFill>
                <a:cs typeface="Arial" pitchFamily="34" charset="0"/>
              </a:rPr>
              <a:t>Red</a:t>
            </a:r>
            <a:r>
              <a:rPr lang="en-US" sz="1500" dirty="0">
                <a:cs typeface="Arial" pitchFamily="34" charset="0"/>
              </a:rPr>
              <a:t>: needs ordering/coordination; </a:t>
            </a:r>
            <a:r>
              <a:rPr lang="en-US" sz="1500" dirty="0">
                <a:solidFill>
                  <a:schemeClr val="accent6"/>
                </a:solidFill>
                <a:cs typeface="Arial" pitchFamily="34" charset="0"/>
              </a:rPr>
              <a:t>Green</a:t>
            </a:r>
            <a:r>
              <a:rPr lang="en-US" sz="1500" dirty="0">
                <a:cs typeface="Arial" pitchFamily="34" charset="0"/>
              </a:rPr>
              <a:t>: support confirmed; Grey: stops at ~82°N; </a:t>
            </a:r>
            <a:r>
              <a:rPr lang="en-US" sz="1500" i="1" dirty="0">
                <a:cs typeface="Arial" pitchFamily="34" charset="0"/>
              </a:rPr>
              <a:t>Italic</a:t>
            </a:r>
            <a:r>
              <a:rPr lang="en-US" sz="1500" dirty="0">
                <a:cs typeface="Arial" pitchFamily="34" charset="0"/>
              </a:rPr>
              <a:t>: not launched yet</a:t>
            </a:r>
          </a:p>
        </p:txBody>
      </p:sp>
    </p:spTree>
    <p:extLst>
      <p:ext uri="{BB962C8B-B14F-4D97-AF65-F5344CB8AC3E}">
        <p14:creationId xmlns:p14="http://schemas.microsoft.com/office/powerpoint/2010/main" val="99518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0463"/>
            <a:ext cx="9144000" cy="833096"/>
          </a:xfrm>
        </p:spPr>
        <p:txBody>
          <a:bodyPr/>
          <a:lstStyle/>
          <a:p>
            <a:r>
              <a:rPr lang="en-US" sz="4000" dirty="0"/>
              <a:t>Three key areas involving remote sensing</a:t>
            </a:r>
          </a:p>
        </p:txBody>
      </p:sp>
      <p:sp>
        <p:nvSpPr>
          <p:cNvPr id="9" name="Content Placeholder 8"/>
          <p:cNvSpPr>
            <a:spLocks noGrp="1"/>
          </p:cNvSpPr>
          <p:nvPr>
            <p:ph idx="1"/>
          </p:nvPr>
        </p:nvSpPr>
        <p:spPr>
          <a:xfrm>
            <a:off x="1907704" y="1059582"/>
            <a:ext cx="6120680" cy="3495645"/>
          </a:xfrm>
        </p:spPr>
        <p:txBody>
          <a:bodyPr/>
          <a:lstStyle/>
          <a:p>
            <a:pPr marL="385748" indent="-385748">
              <a:spcBef>
                <a:spcPts val="1800"/>
              </a:spcBef>
              <a:buFont typeface="+mj-lt"/>
              <a:buAutoNum type="arabicPeriod"/>
            </a:pPr>
            <a:r>
              <a:rPr lang="en-US" sz="3200" dirty="0"/>
              <a:t>Support of operations and scientific planning</a:t>
            </a:r>
          </a:p>
          <a:p>
            <a:pPr marL="385748" indent="-385748">
              <a:spcBef>
                <a:spcPts val="1800"/>
              </a:spcBef>
              <a:buFont typeface="+mj-lt"/>
              <a:buAutoNum type="arabicPeriod"/>
            </a:pPr>
            <a:r>
              <a:rPr lang="en-US" sz="3200" dirty="0"/>
              <a:t>Validation of remote sensing data </a:t>
            </a:r>
            <a:br>
              <a:rPr lang="en-US" sz="3200" dirty="0"/>
            </a:br>
            <a:r>
              <a:rPr lang="en-US" sz="3200" dirty="0"/>
              <a:t>with field measurements</a:t>
            </a:r>
          </a:p>
          <a:p>
            <a:pPr marL="385748" indent="-385748">
              <a:spcBef>
                <a:spcPts val="1800"/>
              </a:spcBef>
              <a:buFont typeface="+mj-lt"/>
              <a:buAutoNum type="arabicPeriod"/>
            </a:pPr>
            <a:r>
              <a:rPr lang="en-US" sz="3200" dirty="0"/>
              <a:t>Collect a comprehensive EO </a:t>
            </a:r>
            <a:br>
              <a:rPr lang="en-US" sz="3200" dirty="0"/>
            </a:br>
            <a:r>
              <a:rPr lang="en-US" sz="3200" dirty="0"/>
              <a:t>dataset for scientific analysis</a:t>
            </a:r>
          </a:p>
          <a:p>
            <a:endParaRPr lang="en-US" sz="3200" dirty="0"/>
          </a:p>
        </p:txBody>
      </p:sp>
    </p:spTree>
    <p:extLst>
      <p:ext uri="{BB962C8B-B14F-4D97-AF65-F5344CB8AC3E}">
        <p14:creationId xmlns:p14="http://schemas.microsoft.com/office/powerpoint/2010/main" val="4118832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467" y="771550"/>
            <a:ext cx="5516700" cy="3757579"/>
            <a:chOff x="21467" y="771550"/>
            <a:chExt cx="5516700" cy="3757579"/>
          </a:xfrm>
        </p:grpSpPr>
        <p:pic>
          <p:nvPicPr>
            <p:cNvPr id="15" name="Picture 2" descr="D:\AWI\Presentations\2016_FRAM\icegis\followlrad_20161410.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8"/>
            <a:stretch/>
          </p:blipFill>
          <p:spPr bwMode="auto">
            <a:xfrm>
              <a:off x="21467" y="771550"/>
              <a:ext cx="5516700" cy="37575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03358" y="774936"/>
              <a:ext cx="1956997" cy="846386"/>
            </a:xfrm>
            <a:prstGeom prst="rect">
              <a:avLst/>
            </a:prstGeom>
            <a:noFill/>
          </p:spPr>
          <p:txBody>
            <a:bodyPr wrap="square" rtlCol="0">
              <a:spAutoFit/>
            </a:bodyPr>
            <a:lstStyle/>
            <a:p>
              <a:r>
                <a:rPr lang="en-US" sz="1600" err="1">
                  <a:solidFill>
                    <a:schemeClr val="bg1"/>
                  </a:solidFill>
                  <a:latin typeface="+mn-lt"/>
                </a:rPr>
                <a:t>MapViewer</a:t>
              </a:r>
              <a:r>
                <a:rPr lang="en-US" sz="1600">
                  <a:solidFill>
                    <a:schemeClr val="bg1"/>
                  </a:solidFill>
                  <a:latin typeface="+mn-lt"/>
                </a:rPr>
                <a:t> on board of </a:t>
              </a:r>
              <a:r>
                <a:rPr lang="en-US" sz="1600" err="1">
                  <a:solidFill>
                    <a:schemeClr val="bg1"/>
                  </a:solidFill>
                  <a:latin typeface="+mn-lt"/>
                </a:rPr>
                <a:t>Polarstern</a:t>
              </a:r>
              <a:endParaRPr lang="en-US" sz="1600">
                <a:solidFill>
                  <a:schemeClr val="bg1"/>
                </a:solidFill>
                <a:latin typeface="+mn-lt"/>
              </a:endParaRPr>
            </a:p>
            <a:p>
              <a:pPr>
                <a:spcBef>
                  <a:spcPts val="600"/>
                </a:spcBef>
              </a:pPr>
              <a:r>
                <a:rPr lang="en-US" sz="1200">
                  <a:solidFill>
                    <a:schemeClr val="bg1"/>
                  </a:solidFill>
                  <a:latin typeface="+mn-lt"/>
                </a:rPr>
                <a:t>Contact: </a:t>
              </a:r>
              <a:r>
                <a:rPr lang="en-US" sz="1200" err="1">
                  <a:solidFill>
                    <a:schemeClr val="bg1"/>
                  </a:solidFill>
                  <a:latin typeface="+mn-lt"/>
                </a:rPr>
                <a:t>Gerchow</a:t>
              </a:r>
              <a:r>
                <a:rPr lang="en-US" sz="1200">
                  <a:solidFill>
                    <a:schemeClr val="bg1"/>
                  </a:solidFill>
                  <a:latin typeface="+mn-lt"/>
                </a:rPr>
                <a:t>/</a:t>
              </a:r>
              <a:r>
                <a:rPr lang="en-US" sz="1200" err="1">
                  <a:solidFill>
                    <a:schemeClr val="bg1"/>
                  </a:solidFill>
                  <a:latin typeface="+mn-lt"/>
                </a:rPr>
                <a:t>Krumpen</a:t>
              </a:r>
              <a:endParaRPr lang="en-US" sz="1200">
                <a:solidFill>
                  <a:schemeClr val="bg1"/>
                </a:solidFill>
                <a:latin typeface="+mn-lt"/>
              </a:endParaRPr>
            </a:p>
          </p:txBody>
        </p:sp>
      </p:grpSp>
      <p:sp>
        <p:nvSpPr>
          <p:cNvPr id="4" name="Content Placeholder 3"/>
          <p:cNvSpPr>
            <a:spLocks noGrp="1"/>
          </p:cNvSpPr>
          <p:nvPr>
            <p:ph idx="1"/>
          </p:nvPr>
        </p:nvSpPr>
        <p:spPr>
          <a:xfrm>
            <a:off x="5508104" y="644170"/>
            <a:ext cx="3635896" cy="4068081"/>
          </a:xfrm>
        </p:spPr>
        <p:txBody>
          <a:bodyPr/>
          <a:lstStyle/>
          <a:p>
            <a:r>
              <a:rPr lang="en-US" sz="2100" dirty="0"/>
              <a:t>Getting </a:t>
            </a:r>
            <a:r>
              <a:rPr lang="en-US" sz="2100" dirty="0" err="1"/>
              <a:t>Polarstern</a:t>
            </a:r>
            <a:r>
              <a:rPr lang="en-US" sz="2100" dirty="0"/>
              <a:t> into the ice and finding the right floe</a:t>
            </a:r>
          </a:p>
          <a:p>
            <a:r>
              <a:rPr lang="en-US" sz="2100" dirty="0"/>
              <a:t>Support for supply cruises and aircraft operations</a:t>
            </a:r>
          </a:p>
          <a:p>
            <a:r>
              <a:rPr lang="en-US" sz="2100" dirty="0"/>
              <a:t>Layout of distributed network and buoy arrays</a:t>
            </a:r>
          </a:p>
          <a:p>
            <a:r>
              <a:rPr lang="en-US" sz="2100" dirty="0"/>
              <a:t>Datasets:</a:t>
            </a:r>
          </a:p>
          <a:p>
            <a:pPr marL="570287" lvl="1" indent="-290501">
              <a:buFont typeface="+mj-lt"/>
              <a:buAutoNum type="romanLcPeriod"/>
            </a:pPr>
            <a:r>
              <a:rPr lang="en-US" sz="1800" dirty="0"/>
              <a:t>high resolution SAR imagery</a:t>
            </a:r>
          </a:p>
          <a:p>
            <a:pPr marL="570287" lvl="1" indent="-290501">
              <a:buFont typeface="+mj-lt"/>
              <a:buAutoNum type="romanLcPeriod"/>
            </a:pPr>
            <a:r>
              <a:rPr lang="en-US" sz="1800" dirty="0"/>
              <a:t>ice drift with forecast </a:t>
            </a:r>
          </a:p>
          <a:p>
            <a:pPr marL="570287" lvl="1" indent="-290501">
              <a:buFont typeface="+mj-lt"/>
              <a:buAutoNum type="romanLcPeriod"/>
            </a:pPr>
            <a:r>
              <a:rPr lang="en-US" sz="1800" dirty="0"/>
              <a:t>sea ice concentration and type</a:t>
            </a:r>
          </a:p>
          <a:p>
            <a:pPr marL="570287" lvl="1" indent="-290501">
              <a:buFont typeface="+mj-lt"/>
              <a:buAutoNum type="romanLcPeriod"/>
            </a:pPr>
            <a:r>
              <a:rPr lang="en-US" sz="1800" dirty="0"/>
              <a:t>high resolution visual images</a:t>
            </a:r>
          </a:p>
          <a:p>
            <a:endParaRPr lang="en-US" sz="2100" dirty="0"/>
          </a:p>
          <a:p>
            <a:endParaRPr lang="en-US" dirty="0"/>
          </a:p>
        </p:txBody>
      </p:sp>
      <p:sp>
        <p:nvSpPr>
          <p:cNvPr id="14" name="Title 1"/>
          <p:cNvSpPr>
            <a:spLocks noGrp="1"/>
          </p:cNvSpPr>
          <p:nvPr>
            <p:ph type="title"/>
          </p:nvPr>
        </p:nvSpPr>
        <p:spPr>
          <a:xfrm>
            <a:off x="1223629" y="0"/>
            <a:ext cx="6750750" cy="573528"/>
          </a:xfrm>
        </p:spPr>
        <p:txBody>
          <a:bodyPr/>
          <a:lstStyle/>
          <a:p>
            <a:r>
              <a:rPr lang="en-US" sz="3600"/>
              <a:t>Scientific and Operational Planning</a:t>
            </a:r>
          </a:p>
        </p:txBody>
      </p:sp>
      <p:grpSp>
        <p:nvGrpSpPr>
          <p:cNvPr id="5" name="Group 4"/>
          <p:cNvGrpSpPr/>
          <p:nvPr/>
        </p:nvGrpSpPr>
        <p:grpSpPr>
          <a:xfrm>
            <a:off x="67315" y="843558"/>
            <a:ext cx="5491283" cy="3685571"/>
            <a:chOff x="67315" y="843558"/>
            <a:chExt cx="5491283" cy="3685571"/>
          </a:xfrm>
        </p:grpSpPr>
        <p:pic>
          <p:nvPicPr>
            <p:cNvPr id="21" name="Picture 2" descr="D:\Daten_abAug2013_IBS\IBS\Dienstreisen\160822-26_SCAR-Open-Science-Conference_KualaLumpur\Fig7b.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2655826" y="850805"/>
              <a:ext cx="2902772" cy="3678324"/>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 1" descr="DSCN2029.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315" y="1329613"/>
              <a:ext cx="2540280" cy="2563594"/>
            </a:xfrm>
            <a:prstGeom prst="rect">
              <a:avLst/>
            </a:prstGeom>
          </p:spPr>
        </p:pic>
        <p:sp>
          <p:nvSpPr>
            <p:cNvPr id="20" name="Rechteck 30"/>
            <p:cNvSpPr/>
            <p:nvPr/>
          </p:nvSpPr>
          <p:spPr>
            <a:xfrm>
              <a:off x="413490" y="2028525"/>
              <a:ext cx="1422205" cy="155133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de-DE" sz="1350">
                <a:solidFill>
                  <a:prstClr val="white"/>
                </a:solidFill>
              </a:endParaRPr>
            </a:p>
          </p:txBody>
        </p:sp>
        <p:sp>
          <p:nvSpPr>
            <p:cNvPr id="23" name="Rechteck 32"/>
            <p:cNvSpPr/>
            <p:nvPr/>
          </p:nvSpPr>
          <p:spPr>
            <a:xfrm>
              <a:off x="3257163" y="1603248"/>
              <a:ext cx="1890901" cy="2192638"/>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de-DE" sz="1350">
                <a:solidFill>
                  <a:prstClr val="white"/>
                </a:solidFill>
              </a:endParaRPr>
            </a:p>
          </p:txBody>
        </p:sp>
        <p:sp>
          <p:nvSpPr>
            <p:cNvPr id="18" name="Textfeld 27"/>
            <p:cNvSpPr txBox="1"/>
            <p:nvPr/>
          </p:nvSpPr>
          <p:spPr>
            <a:xfrm>
              <a:off x="349542" y="843558"/>
              <a:ext cx="1846194" cy="486287"/>
            </a:xfrm>
            <a:prstGeom prst="rect">
              <a:avLst/>
            </a:prstGeom>
          </p:spPr>
          <p:txBody>
            <a:bodyPr wrap="square">
              <a:spAutoFit/>
            </a:bodyPr>
            <a:lstStyle>
              <a:defPPr>
                <a:defRPr lang="de-DE"/>
              </a:defPPr>
              <a:lvl1pPr>
                <a:defRPr sz="1400" b="1">
                  <a:solidFill>
                    <a:schemeClr val="tx1">
                      <a:lumMod val="50000"/>
                      <a:lumOff val="50000"/>
                    </a:schemeClr>
                  </a:solidFill>
                </a:defRPr>
              </a:lvl1pPr>
            </a:lstStyle>
            <a:p>
              <a:pPr algn="ctr" fontAlgn="auto">
                <a:lnSpc>
                  <a:spcPct val="80000"/>
                </a:lnSpc>
                <a:spcBef>
                  <a:spcPts val="0"/>
                </a:spcBef>
                <a:spcAft>
                  <a:spcPts val="0"/>
                </a:spcAft>
              </a:pPr>
              <a:r>
                <a:rPr lang="en-US" sz="1600">
                  <a:solidFill>
                    <a:schemeClr val="tx1"/>
                  </a:solidFill>
                  <a:latin typeface="Calibri"/>
                  <a:ea typeface=""/>
                </a:rPr>
                <a:t>Ice radar on board </a:t>
              </a:r>
              <a:br>
                <a:rPr lang="en-US" sz="1600">
                  <a:solidFill>
                    <a:schemeClr val="tx1"/>
                  </a:solidFill>
                  <a:latin typeface="Calibri"/>
                  <a:ea typeface=""/>
                </a:rPr>
              </a:br>
              <a:r>
                <a:rPr lang="en-US" sz="1600">
                  <a:solidFill>
                    <a:schemeClr val="tx1"/>
                  </a:solidFill>
                  <a:latin typeface="Calibri"/>
                  <a:ea typeface=""/>
                </a:rPr>
                <a:t>RV </a:t>
              </a:r>
              <a:r>
                <a:rPr lang="en-US" sz="1600" err="1">
                  <a:solidFill>
                    <a:schemeClr val="tx1"/>
                  </a:solidFill>
                  <a:latin typeface="Calibri"/>
                  <a:ea typeface=""/>
                </a:rPr>
                <a:t>Polarstern</a:t>
              </a:r>
              <a:endParaRPr lang="en-US" sz="1600">
                <a:solidFill>
                  <a:schemeClr val="tx1"/>
                </a:solidFill>
                <a:latin typeface="Calibri"/>
                <a:ea typeface=""/>
              </a:endParaRPr>
            </a:p>
          </p:txBody>
        </p:sp>
        <p:sp>
          <p:nvSpPr>
            <p:cNvPr id="19" name="Textfeld 28"/>
            <p:cNvSpPr txBox="1"/>
            <p:nvPr/>
          </p:nvSpPr>
          <p:spPr>
            <a:xfrm>
              <a:off x="2708078" y="869192"/>
              <a:ext cx="1242811" cy="683264"/>
            </a:xfrm>
            <a:prstGeom prst="rect">
              <a:avLst/>
            </a:prstGeom>
            <a:solidFill>
              <a:schemeClr val="bg1">
                <a:alpha val="60000"/>
              </a:schemeClr>
            </a:solidFill>
          </p:spPr>
          <p:txBody>
            <a:bodyPr wrap="square">
              <a:spAutoFit/>
            </a:bodyPr>
            <a:lstStyle>
              <a:defPPr>
                <a:defRPr lang="de-DE"/>
              </a:defPPr>
              <a:lvl1pPr>
                <a:defRPr sz="1400" b="1">
                  <a:solidFill>
                    <a:schemeClr val="tx1">
                      <a:lumMod val="50000"/>
                      <a:lumOff val="50000"/>
                    </a:schemeClr>
                  </a:solidFill>
                </a:defRPr>
              </a:lvl1pPr>
            </a:lstStyle>
            <a:p>
              <a:pPr algn="ctr" fontAlgn="auto">
                <a:lnSpc>
                  <a:spcPct val="80000"/>
                </a:lnSpc>
                <a:spcBef>
                  <a:spcPts val="0"/>
                </a:spcBef>
                <a:spcAft>
                  <a:spcPts val="0"/>
                </a:spcAft>
              </a:pPr>
              <a:r>
                <a:rPr lang="en-US" sz="1600">
                  <a:solidFill>
                    <a:schemeClr val="tx1"/>
                  </a:solidFill>
                  <a:latin typeface="Calibri"/>
                  <a:ea typeface=""/>
                </a:rPr>
                <a:t>Geocoded TerraSAR-X L1b product</a:t>
              </a:r>
            </a:p>
          </p:txBody>
        </p:sp>
      </p:grpSp>
      <p:grpSp>
        <p:nvGrpSpPr>
          <p:cNvPr id="13" name="Group 12"/>
          <p:cNvGrpSpPr/>
          <p:nvPr/>
        </p:nvGrpSpPr>
        <p:grpSpPr>
          <a:xfrm>
            <a:off x="853120" y="1471504"/>
            <a:ext cx="3709916" cy="2513264"/>
            <a:chOff x="46196" y="2635115"/>
            <a:chExt cx="5390838" cy="3651998"/>
          </a:xfrm>
        </p:grpSpPr>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96" y="2635115"/>
              <a:ext cx="5390838" cy="3651998"/>
            </a:xfrm>
            <a:prstGeom prst="rect">
              <a:avLst/>
            </a:prstGeom>
            <a:effectLst>
              <a:outerShdw blurRad="50800" dist="76200" dir="2700000" algn="tl" rotWithShape="0">
                <a:prstClr val="black">
                  <a:alpha val="40000"/>
                </a:prstClr>
              </a:outerShdw>
            </a:effectLst>
          </p:spPr>
        </p:pic>
        <p:sp>
          <p:nvSpPr>
            <p:cNvPr id="17" name="TextBox 16"/>
            <p:cNvSpPr txBox="1"/>
            <p:nvPr/>
          </p:nvSpPr>
          <p:spPr>
            <a:xfrm>
              <a:off x="107503" y="2708920"/>
              <a:ext cx="2580965" cy="469588"/>
            </a:xfrm>
            <a:prstGeom prst="rect">
              <a:avLst/>
            </a:prstGeom>
            <a:solidFill>
              <a:schemeClr val="bg1">
                <a:alpha val="60000"/>
              </a:schemeClr>
            </a:solidFill>
          </p:spPr>
          <p:txBody>
            <a:bodyPr wrap="none" rtlCol="0">
              <a:spAutoFit/>
            </a:bodyPr>
            <a:lstStyle/>
            <a:p>
              <a:r>
                <a:rPr lang="en-US" sz="1500">
                  <a:latin typeface="Arial" panose="020B0604020202020204" pitchFamily="34" charset="0"/>
                  <a:cs typeface="Arial" panose="020B0604020202020204" pitchFamily="34" charset="0"/>
                </a:rPr>
                <a:t>Worldview-2, 0.5m</a:t>
              </a:r>
            </a:p>
          </p:txBody>
        </p:sp>
      </p:grpSp>
      <p:sp>
        <p:nvSpPr>
          <p:cNvPr id="25" name="Textfeld 27">
            <a:extLst>
              <a:ext uri="{FF2B5EF4-FFF2-40B4-BE49-F238E27FC236}">
                <a16:creationId xmlns:a16="http://schemas.microsoft.com/office/drawing/2014/main" id="{C190B6D7-8E19-0648-B050-7025E95FED99}"/>
              </a:ext>
            </a:extLst>
          </p:cNvPr>
          <p:cNvSpPr txBox="1"/>
          <p:nvPr/>
        </p:nvSpPr>
        <p:spPr>
          <a:xfrm>
            <a:off x="2161562" y="4547516"/>
            <a:ext cx="3080146" cy="289310"/>
          </a:xfrm>
          <a:prstGeom prst="rect">
            <a:avLst/>
          </a:prstGeom>
        </p:spPr>
        <p:txBody>
          <a:bodyPr wrap="square">
            <a:spAutoFit/>
          </a:bodyPr>
          <a:lstStyle>
            <a:defPPr>
              <a:defRPr lang="de-DE"/>
            </a:defPPr>
            <a:lvl1pPr>
              <a:defRPr sz="1400" b="1">
                <a:solidFill>
                  <a:schemeClr val="tx1">
                    <a:lumMod val="50000"/>
                    <a:lumOff val="50000"/>
                  </a:schemeClr>
                </a:solidFill>
              </a:defRPr>
            </a:lvl1pPr>
          </a:lstStyle>
          <a:p>
            <a:pPr algn="ctr" fontAlgn="auto">
              <a:lnSpc>
                <a:spcPct val="80000"/>
              </a:lnSpc>
              <a:spcBef>
                <a:spcPts val="0"/>
              </a:spcBef>
              <a:spcAft>
                <a:spcPts val="0"/>
              </a:spcAft>
            </a:pPr>
            <a:r>
              <a:rPr lang="en-US" sz="1600" dirty="0">
                <a:solidFill>
                  <a:schemeClr val="tx1"/>
                </a:solidFill>
                <a:latin typeface="Calibri"/>
                <a:ea typeface=""/>
              </a:rPr>
              <a:t>Near-real time SAR data from DLR</a:t>
            </a:r>
          </a:p>
        </p:txBody>
      </p:sp>
      <p:sp>
        <p:nvSpPr>
          <p:cNvPr id="26" name="TextBox 25">
            <a:extLst>
              <a:ext uri="{FF2B5EF4-FFF2-40B4-BE49-F238E27FC236}">
                <a16:creationId xmlns:a16="http://schemas.microsoft.com/office/drawing/2014/main" id="{4F3E470F-5E96-AE4A-BEA9-A214612C2B0A}"/>
              </a:ext>
            </a:extLst>
          </p:cNvPr>
          <p:cNvSpPr txBox="1"/>
          <p:nvPr/>
        </p:nvSpPr>
        <p:spPr>
          <a:xfrm>
            <a:off x="6925910" y="4620280"/>
            <a:ext cx="1606530" cy="523220"/>
          </a:xfrm>
          <a:prstGeom prst="rect">
            <a:avLst/>
          </a:prstGeom>
          <a:no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Thomas </a:t>
            </a:r>
            <a:r>
              <a:rPr lang="en-US" sz="1400" dirty="0" err="1">
                <a:solidFill>
                  <a:schemeClr val="tx1">
                    <a:lumMod val="50000"/>
                    <a:lumOff val="50000"/>
                  </a:schemeClr>
                </a:solidFill>
                <a:latin typeface="Arial" panose="020B0604020202020204" pitchFamily="34" charset="0"/>
                <a:cs typeface="Arial" panose="020B0604020202020204" pitchFamily="34" charset="0"/>
              </a:rPr>
              <a:t>Krumpen</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a:p>
            <a:r>
              <a:rPr lang="en-US" sz="1400" dirty="0">
                <a:solidFill>
                  <a:schemeClr val="tx1">
                    <a:lumMod val="50000"/>
                    <a:lumOff val="50000"/>
                  </a:schemeClr>
                </a:solidFill>
                <a:latin typeface="Arial" panose="020B0604020202020204" pitchFamily="34" charset="0"/>
                <a:cs typeface="Arial" panose="020B0604020202020204" pitchFamily="34" charset="0"/>
              </a:rPr>
              <a:t>Suman Singha</a:t>
            </a:r>
          </a:p>
        </p:txBody>
      </p:sp>
    </p:spTree>
    <p:extLst>
      <p:ext uri="{BB962C8B-B14F-4D97-AF65-F5344CB8AC3E}">
        <p14:creationId xmlns:p14="http://schemas.microsoft.com/office/powerpoint/2010/main" val="1880177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9" presetClass="exit" presetSubtype="0" fill="hold"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9" presetClass="exit" presetSubtype="0" fill="hold" nodeType="withEffect">
                                  <p:stCondLst>
                                    <p:cond delay="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F6DA-246F-C04F-B7CC-F040F051B694}"/>
              </a:ext>
            </a:extLst>
          </p:cNvPr>
          <p:cNvSpPr>
            <a:spLocks noGrp="1"/>
          </p:cNvSpPr>
          <p:nvPr>
            <p:ph type="title"/>
          </p:nvPr>
        </p:nvSpPr>
        <p:spPr>
          <a:xfrm>
            <a:off x="144171" y="0"/>
            <a:ext cx="3610744" cy="699542"/>
          </a:xfrm>
        </p:spPr>
        <p:txBody>
          <a:bodyPr/>
          <a:lstStyle/>
          <a:p>
            <a:r>
              <a:rPr lang="en-US" sz="3200" dirty="0"/>
              <a:t>Sea Ice Classification</a:t>
            </a:r>
          </a:p>
        </p:txBody>
      </p:sp>
      <p:sp>
        <p:nvSpPr>
          <p:cNvPr id="3" name="Content Placeholder 2">
            <a:extLst>
              <a:ext uri="{FF2B5EF4-FFF2-40B4-BE49-F238E27FC236}">
                <a16:creationId xmlns:a16="http://schemas.microsoft.com/office/drawing/2014/main" id="{47C6A87C-F929-9244-85A7-1111EEE435BC}"/>
              </a:ext>
            </a:extLst>
          </p:cNvPr>
          <p:cNvSpPr>
            <a:spLocks noGrp="1"/>
          </p:cNvSpPr>
          <p:nvPr>
            <p:ph idx="1"/>
          </p:nvPr>
        </p:nvSpPr>
        <p:spPr>
          <a:xfrm>
            <a:off x="139508" y="627691"/>
            <a:ext cx="3701077" cy="3874859"/>
          </a:xfrm>
        </p:spPr>
        <p:txBody>
          <a:bodyPr>
            <a:normAutofit fontScale="55000" lnSpcReduction="20000"/>
          </a:bodyPr>
          <a:lstStyle/>
          <a:p>
            <a:pPr marL="255114" indent="-255114">
              <a:buFont typeface="Arial" charset="0"/>
              <a:buChar char="•"/>
            </a:pPr>
            <a:r>
              <a:rPr lang="en-US" dirty="0">
                <a:ea typeface="Arial" charset="0"/>
                <a:cs typeface="Arial" charset="0"/>
              </a:rPr>
              <a:t>Develop a full seasonal operational sea ice classification for different frequencies</a:t>
            </a:r>
            <a:endParaRPr lang="en-US" dirty="0"/>
          </a:p>
          <a:p>
            <a:r>
              <a:rPr lang="en-US" dirty="0"/>
              <a:t>Combine a full season of SAR data with in-situ data for validation</a:t>
            </a:r>
          </a:p>
          <a:p>
            <a:pPr lvl="1"/>
            <a:r>
              <a:rPr lang="en-US" dirty="0"/>
              <a:t>Helicopter-borne sea ice data; freeboard data, thickness data, photographs</a:t>
            </a:r>
          </a:p>
          <a:p>
            <a:r>
              <a:rPr lang="en-US" dirty="0"/>
              <a:t>Study the effect of the snow cover, its internal structures and melting on the satellite radar signature. </a:t>
            </a:r>
          </a:p>
          <a:p>
            <a:r>
              <a:rPr lang="en-US" dirty="0"/>
              <a:t>Use a multi-frequency approach, X, C and L-band SAR</a:t>
            </a:r>
          </a:p>
          <a:p>
            <a:r>
              <a:rPr lang="en-US" dirty="0"/>
              <a:t>Study different sea ice types, e.g. multi-year ice and first-year ice</a:t>
            </a:r>
          </a:p>
          <a:p>
            <a:r>
              <a:rPr lang="en-US" dirty="0"/>
              <a:t> Different frequencies have different sensitivity to;</a:t>
            </a:r>
          </a:p>
          <a:p>
            <a:pPr lvl="1"/>
            <a:r>
              <a:rPr lang="en-US" dirty="0"/>
              <a:t>sea ice types</a:t>
            </a:r>
          </a:p>
          <a:p>
            <a:pPr lvl="1"/>
            <a:r>
              <a:rPr lang="en-US" dirty="0"/>
              <a:t>sea ice thicknesses </a:t>
            </a:r>
          </a:p>
          <a:p>
            <a:pPr lvl="1"/>
            <a:r>
              <a:rPr lang="en-US" dirty="0"/>
              <a:t>snow cover</a:t>
            </a:r>
          </a:p>
          <a:p>
            <a:pPr lvl="1"/>
            <a:r>
              <a:rPr lang="en-US" dirty="0"/>
              <a:t>wetness</a:t>
            </a:r>
          </a:p>
          <a:p>
            <a:r>
              <a:rPr lang="en-US" dirty="0"/>
              <a:t>Using the ground based radars to monitor the structural changes within the snow pack</a:t>
            </a:r>
          </a:p>
        </p:txBody>
      </p:sp>
      <p:pic>
        <p:nvPicPr>
          <p:cNvPr id="6" name="Grafik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5248" y="415770"/>
            <a:ext cx="2584113" cy="3262422"/>
          </a:xfrm>
          <a:prstGeom prst="rect">
            <a:avLst/>
          </a:prstGeom>
        </p:spPr>
      </p:pic>
      <p:pic>
        <p:nvPicPr>
          <p:cNvPr id="7" name="Grafi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0027" y="555526"/>
            <a:ext cx="2480748" cy="3131926"/>
          </a:xfrm>
          <a:prstGeom prst="rect">
            <a:avLst/>
          </a:prstGeom>
        </p:spPr>
      </p:pic>
      <p:grpSp>
        <p:nvGrpSpPr>
          <p:cNvPr id="8" name="Group 7"/>
          <p:cNvGrpSpPr/>
          <p:nvPr/>
        </p:nvGrpSpPr>
        <p:grpSpPr>
          <a:xfrm>
            <a:off x="4499992" y="3723878"/>
            <a:ext cx="2219934" cy="1107386"/>
            <a:chOff x="1040197" y="4642099"/>
            <a:chExt cx="3099755" cy="1507257"/>
          </a:xfrm>
        </p:grpSpPr>
        <p:sp>
          <p:nvSpPr>
            <p:cNvPr id="9" name="Textfeld 30"/>
            <p:cNvSpPr txBox="1">
              <a:spLocks noChangeArrowheads="1"/>
            </p:cNvSpPr>
            <p:nvPr/>
          </p:nvSpPr>
          <p:spPr bwMode="auto">
            <a:xfrm>
              <a:off x="1040197" y="4648713"/>
              <a:ext cx="3099755" cy="1500643"/>
            </a:xfrm>
            <a:prstGeom prst="rect">
              <a:avLst/>
            </a:prstGeom>
            <a:solidFill>
              <a:schemeClr val="bg1"/>
            </a:solidFill>
            <a:ln w="19050">
              <a:solidFill>
                <a:schemeClr val="tx1"/>
              </a:solidFill>
              <a:miter lim="800000"/>
              <a:headEnd/>
              <a:tailEnd/>
            </a:ln>
          </p:spPr>
          <p:txBody>
            <a:bodyPr/>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lnSpc>
                  <a:spcPts val="1200"/>
                </a:lnSpc>
                <a:spcBef>
                  <a:spcPct val="0"/>
                </a:spcBef>
                <a:spcAft>
                  <a:spcPts val="0"/>
                </a:spcAft>
                <a:buNone/>
              </a:pPr>
              <a:endParaRPr lang="en-US" altLang="de-DE" sz="1200">
                <a:solidFill>
                  <a:srgbClr val="00B0F0"/>
                </a:solidFill>
                <a:latin typeface="Calibri" pitchFamily="34" charset="0"/>
                <a:ea typeface=""/>
              </a:endParaRPr>
            </a:p>
          </p:txBody>
        </p:sp>
        <p:sp>
          <p:nvSpPr>
            <p:cNvPr id="10" name="Rechteck 32"/>
            <p:cNvSpPr>
              <a:spLocks noChangeArrowheads="1"/>
            </p:cNvSpPr>
            <p:nvPr/>
          </p:nvSpPr>
          <p:spPr bwMode="auto">
            <a:xfrm>
              <a:off x="1270873" y="5263260"/>
              <a:ext cx="178321" cy="163510"/>
            </a:xfrm>
            <a:prstGeom prst="rect">
              <a:avLst/>
            </a:prstGeom>
            <a:solidFill>
              <a:srgbClr val="FFFF00"/>
            </a:solidFill>
            <a:ln w="9525">
              <a:solidFill>
                <a:schemeClr val="tx1"/>
              </a:solidFill>
              <a:miter lim="800000"/>
              <a:headEnd/>
              <a:tailEnd/>
            </a:ln>
          </p:spPr>
          <p:txBody>
            <a:bodyPr lIns="0" tIns="0" rIns="0" bIns="0"/>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lnSpc>
                  <a:spcPts val="1949"/>
                </a:lnSpc>
                <a:spcBef>
                  <a:spcPct val="0"/>
                </a:spcBef>
                <a:spcAft>
                  <a:spcPts val="0"/>
                </a:spcAft>
                <a:buFontTx/>
                <a:buChar char="-"/>
              </a:pPr>
              <a:endParaRPr lang="de-DE" altLang="de-DE" sz="1350">
                <a:solidFill>
                  <a:prstClr val="black"/>
                </a:solidFill>
                <a:ea typeface="ヒラギノ角ゴ Pro W3"/>
                <a:cs typeface="ヒラギノ角ゴ Pro W3"/>
              </a:endParaRPr>
            </a:p>
          </p:txBody>
        </p:sp>
        <p:sp>
          <p:nvSpPr>
            <p:cNvPr id="11" name="Textfeld 34"/>
            <p:cNvSpPr txBox="1">
              <a:spLocks noChangeArrowheads="1"/>
            </p:cNvSpPr>
            <p:nvPr/>
          </p:nvSpPr>
          <p:spPr bwMode="auto">
            <a:xfrm>
              <a:off x="1415757" y="4689177"/>
              <a:ext cx="922891" cy="28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spcBef>
                  <a:spcPct val="0"/>
                </a:spcBef>
                <a:spcAft>
                  <a:spcPts val="0"/>
                </a:spcAft>
                <a:buNone/>
              </a:pPr>
              <a:endParaRPr lang="en-US" altLang="de-DE" sz="1050" i="1" dirty="0">
                <a:solidFill>
                  <a:prstClr val="black"/>
                </a:solidFill>
                <a:latin typeface="Frutiger 45 Light" pitchFamily="34" charset="0"/>
                <a:ea typeface=""/>
              </a:endParaRPr>
            </a:p>
          </p:txBody>
        </p:sp>
        <p:sp>
          <p:nvSpPr>
            <p:cNvPr id="12" name="Rechteck 13"/>
            <p:cNvSpPr>
              <a:spLocks noChangeArrowheads="1"/>
            </p:cNvSpPr>
            <p:nvPr/>
          </p:nvSpPr>
          <p:spPr bwMode="auto">
            <a:xfrm>
              <a:off x="1270873" y="5032573"/>
              <a:ext cx="178321" cy="163510"/>
            </a:xfrm>
            <a:prstGeom prst="rect">
              <a:avLst/>
            </a:prstGeom>
            <a:solidFill>
              <a:srgbClr val="0066FF"/>
            </a:solidFill>
            <a:ln w="9525">
              <a:solidFill>
                <a:schemeClr val="tx1"/>
              </a:solidFill>
              <a:miter lim="800000"/>
              <a:headEnd/>
              <a:tailEnd/>
            </a:ln>
          </p:spPr>
          <p:txBody>
            <a:bodyPr lIns="0" tIns="0" rIns="0" bIns="0"/>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lnSpc>
                  <a:spcPts val="1949"/>
                </a:lnSpc>
                <a:spcBef>
                  <a:spcPct val="0"/>
                </a:spcBef>
                <a:spcAft>
                  <a:spcPts val="0"/>
                </a:spcAft>
                <a:buFontTx/>
                <a:buChar char="-"/>
              </a:pPr>
              <a:endParaRPr lang="de-DE" altLang="de-DE" sz="1350">
                <a:solidFill>
                  <a:srgbClr val="0066FF"/>
                </a:solidFill>
                <a:ea typeface="ヒラギノ角ゴ Pro W3"/>
                <a:cs typeface="ヒラギノ角ゴ Pro W3"/>
              </a:endParaRPr>
            </a:p>
          </p:txBody>
        </p:sp>
        <p:sp>
          <p:nvSpPr>
            <p:cNvPr id="13" name="Textfeld 34"/>
            <p:cNvSpPr txBox="1">
              <a:spLocks noChangeArrowheads="1"/>
            </p:cNvSpPr>
            <p:nvPr/>
          </p:nvSpPr>
          <p:spPr bwMode="auto">
            <a:xfrm>
              <a:off x="1464926" y="4972786"/>
              <a:ext cx="1654531" cy="28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spcBef>
                  <a:spcPct val="0"/>
                </a:spcBef>
                <a:spcAft>
                  <a:spcPts val="0"/>
                </a:spcAft>
                <a:buNone/>
              </a:pPr>
              <a:r>
                <a:rPr lang="en-US" altLang="de-DE" sz="1050" dirty="0">
                  <a:solidFill>
                    <a:prstClr val="black"/>
                  </a:solidFill>
                  <a:latin typeface="Frutiger 45 Light" pitchFamily="34" charset="0"/>
                  <a:ea typeface=""/>
                </a:rPr>
                <a:t>Open Water/</a:t>
              </a:r>
              <a:r>
                <a:rPr lang="en-US" altLang="de-DE" sz="1050" dirty="0" err="1">
                  <a:solidFill>
                    <a:prstClr val="black"/>
                  </a:solidFill>
                  <a:latin typeface="Frutiger 45 Light" pitchFamily="34" charset="0"/>
                  <a:ea typeface=""/>
                </a:rPr>
                <a:t>Nilas</a:t>
              </a:r>
              <a:endParaRPr lang="en-US" altLang="de-DE" sz="1050" dirty="0">
                <a:solidFill>
                  <a:prstClr val="black"/>
                </a:solidFill>
                <a:latin typeface="Frutiger 45 Light" pitchFamily="34" charset="0"/>
                <a:ea typeface=""/>
              </a:endParaRPr>
            </a:p>
          </p:txBody>
        </p:sp>
        <p:sp>
          <p:nvSpPr>
            <p:cNvPr id="14" name="Textfeld 34"/>
            <p:cNvSpPr txBox="1">
              <a:spLocks noChangeArrowheads="1"/>
            </p:cNvSpPr>
            <p:nvPr/>
          </p:nvSpPr>
          <p:spPr bwMode="auto">
            <a:xfrm>
              <a:off x="1270873" y="4642099"/>
              <a:ext cx="922891" cy="28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spcBef>
                  <a:spcPct val="0"/>
                </a:spcBef>
                <a:spcAft>
                  <a:spcPts val="0"/>
                </a:spcAft>
                <a:buNone/>
              </a:pPr>
              <a:endParaRPr lang="en-US" altLang="de-DE" sz="1050" i="1" dirty="0">
                <a:solidFill>
                  <a:prstClr val="black"/>
                </a:solidFill>
                <a:latin typeface="Frutiger 45 Light" pitchFamily="34" charset="0"/>
                <a:ea typeface=""/>
              </a:endParaRPr>
            </a:p>
          </p:txBody>
        </p:sp>
        <p:sp>
          <p:nvSpPr>
            <p:cNvPr id="15" name="Textfeld 35"/>
            <p:cNvSpPr txBox="1">
              <a:spLocks noChangeArrowheads="1"/>
            </p:cNvSpPr>
            <p:nvPr/>
          </p:nvSpPr>
          <p:spPr bwMode="auto">
            <a:xfrm>
              <a:off x="1270874" y="4690961"/>
              <a:ext cx="1797290" cy="26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625475" indent="-179388" eaLnBrk="0" hangingPunct="0">
                <a:buFont typeface="Arial" pitchFamily="34" charset="0"/>
                <a:buChar char="•"/>
                <a:defRPr>
                  <a:solidFill>
                    <a:schemeClr val="tx1"/>
                  </a:solidFill>
                  <a:latin typeface="Arial" pitchFamily="34" charset="0"/>
                  <a:cs typeface="Arial" pitchFamily="34" charset="0"/>
                </a:defRPr>
              </a:lvl2pPr>
              <a:lvl3pPr marL="1076325" indent="-179388" eaLnBrk="0" hangingPunct="0">
                <a:buFont typeface="Arial" pitchFamily="34" charset="0"/>
                <a:buChar char="•"/>
                <a:defRPr>
                  <a:solidFill>
                    <a:schemeClr val="tx1"/>
                  </a:solidFill>
                  <a:latin typeface="Arial" pitchFamily="34" charset="0"/>
                  <a:cs typeface="Arial" pitchFamily="34" charset="0"/>
                </a:defRPr>
              </a:lvl3pPr>
              <a:lvl4pPr marL="1522413" indent="-179388" eaLnBrk="0" hangingPunct="0">
                <a:buFont typeface="Arial" pitchFamily="34" charset="0"/>
                <a:buChar char="•"/>
                <a:defRPr>
                  <a:solidFill>
                    <a:schemeClr val="tx1"/>
                  </a:solidFill>
                  <a:latin typeface="Arial" pitchFamily="34" charset="0"/>
                  <a:cs typeface="Arial" pitchFamily="34" charset="0"/>
                </a:defRPr>
              </a:lvl4pPr>
              <a:lvl5pPr marL="1968500" indent="-179388" eaLnBrk="0" hangingPunct="0">
                <a:buFont typeface="Arial" pitchFamily="34" charset="0"/>
                <a:buChar char="•"/>
                <a:defRPr>
                  <a:solidFill>
                    <a:schemeClr val="tx1"/>
                  </a:solidFill>
                  <a:latin typeface="Arial" pitchFamily="34" charset="0"/>
                  <a:cs typeface="Arial" pitchFamily="34" charset="0"/>
                </a:defRPr>
              </a:lvl5pPr>
              <a:lvl6pPr marL="2425700" indent="-179388"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882900" indent="-179388"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340100" indent="-179388"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797300" indent="-179388"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spcAft>
                  <a:spcPts val="0"/>
                </a:spcAft>
                <a:buNone/>
              </a:pPr>
              <a:r>
                <a:rPr lang="de-DE" altLang="de-DE" sz="1200" b="1" dirty="0" err="1">
                  <a:solidFill>
                    <a:prstClr val="black"/>
                  </a:solidFill>
                  <a:latin typeface="Frutiger 45 Light" pitchFamily="34" charset="0"/>
                  <a:ea typeface=""/>
                </a:rPr>
                <a:t>Ice</a:t>
              </a:r>
              <a:r>
                <a:rPr lang="de-DE" altLang="de-DE" sz="1200" b="1" dirty="0">
                  <a:solidFill>
                    <a:prstClr val="black"/>
                  </a:solidFill>
                  <a:latin typeface="Frutiger 45 Light" pitchFamily="34" charset="0"/>
                  <a:ea typeface=""/>
                </a:rPr>
                <a:t> </a:t>
              </a:r>
              <a:r>
                <a:rPr lang="de-DE" altLang="de-DE" sz="1200" b="1" dirty="0" err="1">
                  <a:solidFill>
                    <a:prstClr val="black"/>
                  </a:solidFill>
                  <a:latin typeface="Frutiger 45 Light" pitchFamily="34" charset="0"/>
                  <a:ea typeface=""/>
                </a:rPr>
                <a:t>classification</a:t>
              </a:r>
              <a:endParaRPr lang="de-DE" altLang="de-DE" sz="1200" b="1" dirty="0">
                <a:solidFill>
                  <a:prstClr val="black"/>
                </a:solidFill>
                <a:latin typeface="Frutiger 45 Light" pitchFamily="34" charset="0"/>
                <a:ea typeface=""/>
              </a:endParaRPr>
            </a:p>
          </p:txBody>
        </p:sp>
        <p:sp>
          <p:nvSpPr>
            <p:cNvPr id="16" name="Textfeld 34"/>
            <p:cNvSpPr txBox="1">
              <a:spLocks noChangeArrowheads="1"/>
            </p:cNvSpPr>
            <p:nvPr/>
          </p:nvSpPr>
          <p:spPr bwMode="auto">
            <a:xfrm>
              <a:off x="1477051" y="5704949"/>
              <a:ext cx="1284060" cy="28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spcBef>
                  <a:spcPct val="0"/>
                </a:spcBef>
                <a:spcAft>
                  <a:spcPts val="0"/>
                </a:spcAft>
                <a:buNone/>
              </a:pPr>
              <a:r>
                <a:rPr lang="en-US" altLang="de-DE" sz="1050" dirty="0">
                  <a:solidFill>
                    <a:prstClr val="black"/>
                  </a:solidFill>
                  <a:latin typeface="Frutiger 45 Light" pitchFamily="34" charset="0"/>
                  <a:ea typeface=""/>
                </a:rPr>
                <a:t>Young Ice</a:t>
              </a:r>
              <a:endParaRPr lang="en-US" altLang="de-DE" sz="1050" i="1" dirty="0">
                <a:solidFill>
                  <a:prstClr val="black"/>
                </a:solidFill>
                <a:latin typeface="Frutiger 45 Light" pitchFamily="34" charset="0"/>
                <a:ea typeface=""/>
              </a:endParaRPr>
            </a:p>
          </p:txBody>
        </p:sp>
        <p:sp>
          <p:nvSpPr>
            <p:cNvPr id="17" name="Rechteck 32"/>
            <p:cNvSpPr>
              <a:spLocks noChangeArrowheads="1"/>
            </p:cNvSpPr>
            <p:nvPr/>
          </p:nvSpPr>
          <p:spPr bwMode="auto">
            <a:xfrm>
              <a:off x="1270874" y="5513350"/>
              <a:ext cx="178321" cy="163510"/>
            </a:xfrm>
            <a:prstGeom prst="rect">
              <a:avLst/>
            </a:prstGeom>
            <a:solidFill>
              <a:srgbClr val="FF3300"/>
            </a:solidFill>
            <a:ln w="9525">
              <a:solidFill>
                <a:schemeClr val="tx1"/>
              </a:solidFill>
              <a:miter lim="800000"/>
              <a:headEnd/>
              <a:tailEnd/>
            </a:ln>
          </p:spPr>
          <p:txBody>
            <a:bodyPr lIns="0" tIns="0" rIns="0" bIns="0"/>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lnSpc>
                  <a:spcPts val="1949"/>
                </a:lnSpc>
                <a:spcBef>
                  <a:spcPct val="0"/>
                </a:spcBef>
                <a:spcAft>
                  <a:spcPts val="0"/>
                </a:spcAft>
                <a:buFontTx/>
                <a:buChar char="-"/>
              </a:pPr>
              <a:endParaRPr lang="de-DE" altLang="de-DE" sz="1350">
                <a:solidFill>
                  <a:srgbClr val="FF0000"/>
                </a:solidFill>
                <a:ea typeface="ヒラギノ角ゴ Pro W3"/>
                <a:cs typeface="ヒラギノ角ゴ Pro W3"/>
              </a:endParaRPr>
            </a:p>
          </p:txBody>
        </p:sp>
        <p:sp>
          <p:nvSpPr>
            <p:cNvPr id="18" name="Rechteck 32"/>
            <p:cNvSpPr>
              <a:spLocks noChangeArrowheads="1"/>
            </p:cNvSpPr>
            <p:nvPr/>
          </p:nvSpPr>
          <p:spPr bwMode="auto">
            <a:xfrm>
              <a:off x="1270872" y="5756862"/>
              <a:ext cx="178321" cy="163510"/>
            </a:xfrm>
            <a:prstGeom prst="rect">
              <a:avLst/>
            </a:prstGeom>
            <a:solidFill>
              <a:srgbClr val="9900CC"/>
            </a:solidFill>
            <a:ln w="9525">
              <a:solidFill>
                <a:schemeClr val="tx1"/>
              </a:solidFill>
              <a:miter lim="800000"/>
              <a:headEnd/>
              <a:tailEnd/>
            </a:ln>
          </p:spPr>
          <p:txBody>
            <a:bodyPr lIns="0" tIns="0" rIns="0" bIns="0"/>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lnSpc>
                  <a:spcPts val="1949"/>
                </a:lnSpc>
                <a:spcBef>
                  <a:spcPct val="0"/>
                </a:spcBef>
                <a:spcAft>
                  <a:spcPts val="0"/>
                </a:spcAft>
                <a:buFontTx/>
                <a:buChar char="-"/>
              </a:pPr>
              <a:endParaRPr lang="de-DE" altLang="de-DE" sz="1350">
                <a:solidFill>
                  <a:prstClr val="black"/>
                </a:solidFill>
                <a:ea typeface="ヒラギノ角ゴ Pro W3"/>
                <a:cs typeface="ヒラギノ角ゴ Pro W3"/>
              </a:endParaRPr>
            </a:p>
          </p:txBody>
        </p:sp>
        <p:sp>
          <p:nvSpPr>
            <p:cNvPr id="19" name="Textfeld 34"/>
            <p:cNvSpPr txBox="1">
              <a:spLocks noChangeArrowheads="1"/>
            </p:cNvSpPr>
            <p:nvPr/>
          </p:nvSpPr>
          <p:spPr bwMode="auto">
            <a:xfrm>
              <a:off x="1464926" y="5203210"/>
              <a:ext cx="1913354" cy="28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spcBef>
                  <a:spcPct val="0"/>
                </a:spcBef>
                <a:spcAft>
                  <a:spcPts val="0"/>
                </a:spcAft>
                <a:buNone/>
              </a:pPr>
              <a:r>
                <a:rPr lang="en-US" altLang="de-DE" sz="1050" dirty="0">
                  <a:solidFill>
                    <a:prstClr val="black"/>
                  </a:solidFill>
                  <a:latin typeface="Frutiger 45 Light" pitchFamily="34" charset="0"/>
                  <a:ea typeface=""/>
                </a:rPr>
                <a:t>Smooth First Year Ice</a:t>
              </a:r>
              <a:r>
                <a:rPr lang="en-US" altLang="de-DE" sz="1050" i="1" dirty="0">
                  <a:solidFill>
                    <a:prstClr val="black"/>
                  </a:solidFill>
                  <a:latin typeface="Frutiger 45 Light" pitchFamily="34" charset="0"/>
                  <a:ea typeface=""/>
                </a:rPr>
                <a:t> </a:t>
              </a:r>
            </a:p>
          </p:txBody>
        </p:sp>
        <p:sp>
          <p:nvSpPr>
            <p:cNvPr id="20" name="Textfeld 34"/>
            <p:cNvSpPr txBox="1">
              <a:spLocks noChangeArrowheads="1"/>
            </p:cNvSpPr>
            <p:nvPr/>
          </p:nvSpPr>
          <p:spPr bwMode="auto">
            <a:xfrm>
              <a:off x="1458064" y="5453300"/>
              <a:ext cx="2681888" cy="28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Font typeface="Arial" pitchFamily="34" charset="0"/>
                <a:buChar char="•"/>
                <a:defRPr>
                  <a:solidFill>
                    <a:schemeClr val="tx1"/>
                  </a:solidFill>
                  <a:latin typeface="Arial" pitchFamily="34" charset="0"/>
                  <a:cs typeface="Arial" pitchFamily="34" charset="0"/>
                </a:defRPr>
              </a:lvl1pPr>
              <a:lvl2pPr marL="742950" indent="-285750" eaLnBrk="0" hangingPunct="0">
                <a:buFont typeface="Arial" pitchFamily="34" charset="0"/>
                <a:buChar char="•"/>
                <a:defRPr>
                  <a:solidFill>
                    <a:schemeClr val="tx1"/>
                  </a:solidFill>
                  <a:latin typeface="Arial" pitchFamily="34" charset="0"/>
                  <a:cs typeface="Arial" pitchFamily="34" charset="0"/>
                </a:defRPr>
              </a:lvl2pPr>
              <a:lvl3pPr marL="1143000" indent="-228600" eaLnBrk="0" hangingPunct="0">
                <a:buFont typeface="Arial" pitchFamily="34" charset="0"/>
                <a:buChar char="•"/>
                <a:defRPr>
                  <a:solidFill>
                    <a:schemeClr val="tx1"/>
                  </a:solidFill>
                  <a:latin typeface="Arial" pitchFamily="34" charset="0"/>
                  <a:cs typeface="Arial" pitchFamily="34" charset="0"/>
                </a:defRPr>
              </a:lvl3pPr>
              <a:lvl4pPr marL="1600200" indent="-228600" eaLnBrk="0" hangingPunct="0">
                <a:buFont typeface="Arial" pitchFamily="34" charset="0"/>
                <a:buChar char="•"/>
                <a:defRPr>
                  <a:solidFill>
                    <a:schemeClr val="tx1"/>
                  </a:solidFill>
                  <a:latin typeface="Arial" pitchFamily="34" charset="0"/>
                  <a:cs typeface="Arial" pitchFamily="34" charset="0"/>
                </a:defRPr>
              </a:lvl4pPr>
              <a:lvl5pPr marL="2057400" indent="-228600" eaLnBrk="0" hangingPunct="0">
                <a:buFont typeface="Arial" pitchFamily="34" charset="0"/>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9pPr>
            </a:lstStyle>
            <a:p>
              <a:pPr eaLnBrk="1" fontAlgn="auto" hangingPunct="1">
                <a:spcBef>
                  <a:spcPct val="0"/>
                </a:spcBef>
                <a:spcAft>
                  <a:spcPts val="0"/>
                </a:spcAft>
                <a:buNone/>
              </a:pPr>
              <a:r>
                <a:rPr lang="en-US" altLang="de-DE" sz="1050" dirty="0">
                  <a:solidFill>
                    <a:prstClr val="black"/>
                  </a:solidFill>
                  <a:latin typeface="Frutiger 45 Light" pitchFamily="34" charset="0"/>
                  <a:ea typeface=""/>
                </a:rPr>
                <a:t>Rough First Year/ Multi-Year Ice</a:t>
              </a:r>
            </a:p>
          </p:txBody>
        </p:sp>
      </p:grpSp>
      <p:sp>
        <p:nvSpPr>
          <p:cNvPr id="21" name="Rectangle 20"/>
          <p:cNvSpPr/>
          <p:nvPr/>
        </p:nvSpPr>
        <p:spPr>
          <a:xfrm>
            <a:off x="6823686" y="3757957"/>
            <a:ext cx="2079360" cy="784830"/>
          </a:xfrm>
          <a:prstGeom prst="rect">
            <a:avLst/>
          </a:prstGeom>
        </p:spPr>
        <p:txBody>
          <a:bodyPr wrap="square">
            <a:spAutoFit/>
          </a:bodyPr>
          <a:lstStyle/>
          <a:p>
            <a:pPr algn="just" fontAlgn="auto">
              <a:spcBef>
                <a:spcPts val="0"/>
              </a:spcBef>
              <a:spcAft>
                <a:spcPts val="0"/>
              </a:spcAft>
            </a:pPr>
            <a:r>
              <a:rPr lang="en-GB" sz="750" dirty="0">
                <a:solidFill>
                  <a:prstClr val="black"/>
                </a:solidFill>
                <a:latin typeface="Frutiger 45 Light" panose="020B0303030504020204" pitchFamily="34" charset="0"/>
                <a:ea typeface=""/>
              </a:rPr>
              <a:t>R. Ressel, S Singha, S. Lehner, A. Rösel and G. Spreen, “Near Real Time Automated Sea Ice Classification using Polarimetric TerraSAR-X Images”,</a:t>
            </a:r>
            <a:r>
              <a:rPr lang="en-GB" sz="750" i="1" dirty="0">
                <a:solidFill>
                  <a:prstClr val="black"/>
                </a:solidFill>
                <a:latin typeface="Frutiger 45 Light" panose="020B0303030504020204" pitchFamily="34" charset="0"/>
                <a:ea typeface=""/>
              </a:rPr>
              <a:t> IEEE Journal of Selected Topics in Applied Earth Observations and Remote Sensing</a:t>
            </a:r>
            <a:r>
              <a:rPr lang="en-GB" sz="750" dirty="0">
                <a:solidFill>
                  <a:prstClr val="black"/>
                </a:solidFill>
                <a:latin typeface="Frutiger 45 Light" panose="020B0303030504020204" pitchFamily="34" charset="0"/>
                <a:ea typeface=""/>
              </a:rPr>
              <a:t>, 2016</a:t>
            </a:r>
            <a:endParaRPr lang="en-US" sz="750" dirty="0">
              <a:solidFill>
                <a:prstClr val="black"/>
              </a:solidFill>
              <a:latin typeface="Frutiger 45 Light" panose="020B0303030504020204" pitchFamily="34" charset="0"/>
              <a:ea typeface=""/>
            </a:endParaRPr>
          </a:p>
        </p:txBody>
      </p:sp>
      <p:sp>
        <p:nvSpPr>
          <p:cNvPr id="22" name="TextBox 21">
            <a:extLst>
              <a:ext uri="{FF2B5EF4-FFF2-40B4-BE49-F238E27FC236}">
                <a16:creationId xmlns:a16="http://schemas.microsoft.com/office/drawing/2014/main" id="{FEDE4FEB-8332-D34E-B937-1BCC3788799E}"/>
              </a:ext>
            </a:extLst>
          </p:cNvPr>
          <p:cNvSpPr txBox="1"/>
          <p:nvPr/>
        </p:nvSpPr>
        <p:spPr>
          <a:xfrm>
            <a:off x="6925910" y="4620280"/>
            <a:ext cx="1407758" cy="523220"/>
          </a:xfrm>
          <a:prstGeom prst="rect">
            <a:avLst/>
          </a:prstGeom>
          <a:no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Suman Singha</a:t>
            </a:r>
          </a:p>
          <a:p>
            <a:r>
              <a:rPr lang="en-US" sz="1400" dirty="0">
                <a:solidFill>
                  <a:schemeClr val="tx1">
                    <a:lumMod val="50000"/>
                    <a:lumOff val="50000"/>
                  </a:schemeClr>
                </a:solidFill>
                <a:latin typeface="Arial" panose="020B0604020202020204" pitchFamily="34" charset="0"/>
                <a:cs typeface="Arial" panose="020B0604020202020204" pitchFamily="34" charset="0"/>
              </a:rPr>
              <a:t>Gunnar Spreen</a:t>
            </a:r>
          </a:p>
        </p:txBody>
      </p:sp>
      <p:pic>
        <p:nvPicPr>
          <p:cNvPr id="24" name="Picture 23">
            <a:extLst>
              <a:ext uri="{FF2B5EF4-FFF2-40B4-BE49-F238E27FC236}">
                <a16:creationId xmlns:a16="http://schemas.microsoft.com/office/drawing/2014/main" id="{FE3F670E-2150-C645-8C2A-D35D773B3F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5174" y="-4216"/>
            <a:ext cx="756389" cy="631907"/>
          </a:xfrm>
          <a:prstGeom prst="rect">
            <a:avLst/>
          </a:prstGeom>
        </p:spPr>
      </p:pic>
    </p:spTree>
    <p:extLst>
      <p:ext uri="{BB962C8B-B14F-4D97-AF65-F5344CB8AC3E}">
        <p14:creationId xmlns:p14="http://schemas.microsoft.com/office/powerpoint/2010/main" val="1154499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0"/>
            <a:ext cx="7211144" cy="1152127"/>
          </a:xfrm>
        </p:spPr>
        <p:txBody>
          <a:bodyPr/>
          <a:lstStyle/>
          <a:p>
            <a:r>
              <a:rPr lang="en-US" sz="3600" dirty="0"/>
              <a:t>Validation of remote sensing data with field measurements</a:t>
            </a:r>
          </a:p>
        </p:txBody>
      </p:sp>
      <p:sp>
        <p:nvSpPr>
          <p:cNvPr id="4" name="Content Placeholder 3"/>
          <p:cNvSpPr>
            <a:spLocks noGrp="1"/>
          </p:cNvSpPr>
          <p:nvPr>
            <p:ph idx="1"/>
          </p:nvPr>
        </p:nvSpPr>
        <p:spPr>
          <a:xfrm>
            <a:off x="683568" y="1132321"/>
            <a:ext cx="8373616" cy="3586037"/>
          </a:xfrm>
        </p:spPr>
        <p:txBody>
          <a:bodyPr/>
          <a:lstStyle/>
          <a:p>
            <a:pPr marL="0" lvl="1" indent="0">
              <a:spcBef>
                <a:spcPts val="450"/>
              </a:spcBef>
              <a:buNone/>
            </a:pPr>
            <a:r>
              <a:rPr lang="en-US" sz="2600" dirty="0">
                <a:cs typeface="Arial" pitchFamily="34" charset="0"/>
              </a:rPr>
              <a:t>MOSAiC provides ideal conditions for validation of satellite remote sensing observations: </a:t>
            </a:r>
          </a:p>
          <a:p>
            <a:pPr marL="763588" lvl="2" indent="-436563">
              <a:buAutoNum type="alphaLcParenBoth"/>
            </a:pPr>
            <a:r>
              <a:rPr lang="en-US" sz="2600" dirty="0">
                <a:cs typeface="Arial" pitchFamily="34" charset="0"/>
              </a:rPr>
              <a:t>It is a rare case to observe the </a:t>
            </a:r>
            <a:r>
              <a:rPr lang="en-US" sz="2600" dirty="0">
                <a:solidFill>
                  <a:schemeClr val="tx1"/>
                </a:solidFill>
                <a:cs typeface="Arial" pitchFamily="34" charset="0"/>
              </a:rPr>
              <a:t>complete seasonal cycle</a:t>
            </a:r>
            <a:r>
              <a:rPr lang="en-US" sz="2600" dirty="0">
                <a:cs typeface="Arial" pitchFamily="34" charset="0"/>
              </a:rPr>
              <a:t> including winter observations.</a:t>
            </a:r>
          </a:p>
          <a:p>
            <a:pPr marL="763588" lvl="2" indent="-436563">
              <a:buAutoNum type="alphaLcParenBoth"/>
            </a:pPr>
            <a:r>
              <a:rPr lang="en-US" sz="2600" dirty="0">
                <a:cs typeface="Arial" pitchFamily="34" charset="0"/>
              </a:rPr>
              <a:t>The MOSAiC </a:t>
            </a:r>
            <a:r>
              <a:rPr lang="en-US" sz="2600" dirty="0">
                <a:solidFill>
                  <a:schemeClr val="tx1"/>
                </a:solidFill>
                <a:cs typeface="Arial" pitchFamily="34" charset="0"/>
              </a:rPr>
              <a:t>distributed grid </a:t>
            </a:r>
            <a:r>
              <a:rPr lang="en-US" sz="2600" dirty="0">
                <a:cs typeface="Arial" pitchFamily="34" charset="0"/>
              </a:rPr>
              <a:t>of measurements covers the typical </a:t>
            </a:r>
            <a:r>
              <a:rPr lang="en-US" sz="2600" dirty="0">
                <a:solidFill>
                  <a:schemeClr val="tx1"/>
                </a:solidFill>
                <a:cs typeface="Arial" pitchFamily="34" charset="0"/>
              </a:rPr>
              <a:t>satellite footprint scales</a:t>
            </a:r>
            <a:r>
              <a:rPr lang="en-US" sz="2600" dirty="0">
                <a:cs typeface="Arial" pitchFamily="34" charset="0"/>
              </a:rPr>
              <a:t>.</a:t>
            </a:r>
          </a:p>
          <a:p>
            <a:pPr marL="763588" lvl="2" indent="-436563">
              <a:buAutoNum type="alphaLcParenBoth"/>
            </a:pPr>
            <a:r>
              <a:rPr lang="en-US" sz="2600" dirty="0">
                <a:cs typeface="Arial" pitchFamily="34" charset="0"/>
              </a:rPr>
              <a:t>The </a:t>
            </a:r>
            <a:r>
              <a:rPr lang="en-US" sz="2600" dirty="0">
                <a:solidFill>
                  <a:schemeClr val="tx1"/>
                </a:solidFill>
                <a:cs typeface="Arial" pitchFamily="34" charset="0"/>
              </a:rPr>
              <a:t>helicopter/aircraft campaigns </a:t>
            </a:r>
            <a:r>
              <a:rPr lang="en-US" sz="2600" dirty="0">
                <a:cs typeface="Arial" pitchFamily="34" charset="0"/>
              </a:rPr>
              <a:t>will allow to bridge 	   the gap between in situ and satellite observations.</a:t>
            </a:r>
            <a:endParaRPr lang="en-US" sz="2600" dirty="0"/>
          </a:p>
        </p:txBody>
      </p:sp>
    </p:spTree>
    <p:extLst>
      <p:ext uri="{BB962C8B-B14F-4D97-AF65-F5344CB8AC3E}">
        <p14:creationId xmlns:p14="http://schemas.microsoft.com/office/powerpoint/2010/main" val="17045681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67544" y="0"/>
            <a:ext cx="8229600" cy="692902"/>
          </a:xfrm>
        </p:spPr>
        <p:txBody>
          <a:bodyPr/>
          <a:lstStyle/>
          <a:p>
            <a:r>
              <a:rPr lang="en-US"/>
              <a:t>On Ice Measurements</a:t>
            </a:r>
          </a:p>
        </p:txBody>
      </p:sp>
      <p:sp>
        <p:nvSpPr>
          <p:cNvPr id="11" name="Content Placeholder 10"/>
          <p:cNvSpPr>
            <a:spLocks noGrp="1"/>
          </p:cNvSpPr>
          <p:nvPr>
            <p:ph idx="1"/>
          </p:nvPr>
        </p:nvSpPr>
        <p:spPr>
          <a:xfrm>
            <a:off x="5076056" y="699542"/>
            <a:ext cx="2448272" cy="4032448"/>
          </a:xfrm>
        </p:spPr>
        <p:txBody>
          <a:bodyPr/>
          <a:lstStyle/>
          <a:p>
            <a:pPr marL="179388" indent="-179388"/>
            <a:r>
              <a:rPr lang="en-US" sz="1600"/>
              <a:t>Remote </a:t>
            </a:r>
            <a:br>
              <a:rPr lang="en-US" sz="1600"/>
            </a:br>
            <a:r>
              <a:rPr lang="en-US" sz="1600"/>
              <a:t>sensing </a:t>
            </a:r>
            <a:br>
              <a:rPr lang="en-US" sz="1600"/>
            </a:br>
            <a:r>
              <a:rPr lang="en-US" sz="1600"/>
              <a:t>validation site:</a:t>
            </a:r>
          </a:p>
          <a:p>
            <a:pPr marL="223838" lvl="1" indent="-180975"/>
            <a:r>
              <a:rPr lang="en-US" sz="1300"/>
              <a:t>Scatterometer</a:t>
            </a:r>
          </a:p>
          <a:p>
            <a:pPr marL="223838" lvl="1" indent="-180975"/>
            <a:r>
              <a:rPr lang="en-US" sz="1300"/>
              <a:t>Radiometer</a:t>
            </a:r>
          </a:p>
          <a:p>
            <a:pPr marL="223838" lvl="1" indent="-180975"/>
            <a:r>
              <a:rPr lang="en-US" sz="1300"/>
              <a:t>IR camera</a:t>
            </a:r>
          </a:p>
          <a:p>
            <a:pPr marL="223838" lvl="1" indent="-180975"/>
            <a:r>
              <a:rPr lang="en-US" sz="1300"/>
              <a:t>hyperspectral </a:t>
            </a:r>
            <a:br>
              <a:rPr lang="en-US" sz="1300"/>
            </a:br>
            <a:r>
              <a:rPr lang="en-US" sz="1300"/>
              <a:t>camera</a:t>
            </a:r>
          </a:p>
          <a:p>
            <a:pPr marL="223838" lvl="1" indent="-180975"/>
            <a:r>
              <a:rPr lang="en-US" sz="1300"/>
              <a:t>GNSS-R</a:t>
            </a:r>
          </a:p>
          <a:p>
            <a:pPr marL="179388" indent="-179388"/>
            <a:r>
              <a:rPr lang="en-US" sz="1600"/>
              <a:t>monitor the same snow/ice surface</a:t>
            </a:r>
          </a:p>
          <a:p>
            <a:pPr marL="179388" indent="-179388"/>
            <a:r>
              <a:rPr lang="en-US" sz="1600"/>
              <a:t>In-situ snow/ice properties measured close by </a:t>
            </a:r>
          </a:p>
          <a:p>
            <a:pPr marL="179388" indent="-179388"/>
            <a:r>
              <a:rPr lang="en-US" sz="1600"/>
              <a:t>Specific requests?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76859" y="725091"/>
            <a:ext cx="2423526" cy="1692903"/>
          </a:xfrm>
          <a:prstGeom prst="rect">
            <a:avLst/>
          </a:prstGeom>
          <a:effectLst>
            <a:outerShdw blurRad="50800" dist="76200" dir="2700000" algn="tl" rotWithShape="0">
              <a:prstClr val="black">
                <a:alpha val="40000"/>
              </a:prstClr>
            </a:outerShdw>
          </a:effec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699542"/>
            <a:ext cx="4991906" cy="4104456"/>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08304" y="2669680"/>
            <a:ext cx="1714064" cy="170658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48996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13"/>
            <a:ext cx="8229600" cy="504923"/>
          </a:xfrm>
        </p:spPr>
        <p:txBody>
          <a:bodyPr/>
          <a:lstStyle/>
          <a:p>
            <a:r>
              <a:rPr lang="en-US"/>
              <a:t>ICESat-2 Evaluation</a:t>
            </a:r>
          </a:p>
        </p:txBody>
      </p:sp>
      <p:sp>
        <p:nvSpPr>
          <p:cNvPr id="3" name="Content Placeholder 2"/>
          <p:cNvSpPr>
            <a:spLocks noGrp="1"/>
          </p:cNvSpPr>
          <p:nvPr>
            <p:ph idx="1"/>
          </p:nvPr>
        </p:nvSpPr>
        <p:spPr>
          <a:xfrm>
            <a:off x="6012160" y="627534"/>
            <a:ext cx="3168352" cy="3940572"/>
          </a:xfrm>
        </p:spPr>
        <p:txBody>
          <a:bodyPr/>
          <a:lstStyle/>
          <a:p>
            <a:r>
              <a:rPr lang="en-US"/>
              <a:t>Laser altimeter with </a:t>
            </a:r>
            <a:br>
              <a:rPr lang="en-US"/>
            </a:br>
            <a:r>
              <a:rPr lang="en-US"/>
              <a:t>6 beams</a:t>
            </a:r>
          </a:p>
          <a:p>
            <a:r>
              <a:rPr lang="en-US"/>
              <a:t>In-situ measurements of ice and snow</a:t>
            </a:r>
          </a:p>
          <a:p>
            <a:r>
              <a:rPr lang="en-US"/>
              <a:t>Influence of snow and melt ponds on ICESat-2 retrieval</a:t>
            </a:r>
          </a:p>
          <a:p>
            <a:r>
              <a:rPr lang="en-US"/>
              <a:t>NASA Operation </a:t>
            </a:r>
            <a:r>
              <a:rPr lang="en-US" err="1"/>
              <a:t>Icebridge</a:t>
            </a:r>
            <a:r>
              <a:rPr lang="en-US"/>
              <a:t> overflight in 2020 planed</a:t>
            </a:r>
          </a:p>
          <a:p>
            <a:endParaRPr lang="en-US"/>
          </a:p>
        </p:txBody>
      </p:sp>
      <p:sp>
        <p:nvSpPr>
          <p:cNvPr id="4" name="TextBox 3"/>
          <p:cNvSpPr txBox="1"/>
          <p:nvPr/>
        </p:nvSpPr>
        <p:spPr>
          <a:xfrm>
            <a:off x="6925910" y="4620280"/>
            <a:ext cx="1524776" cy="523220"/>
          </a:xfrm>
          <a:prstGeom prst="rect">
            <a:avLst/>
          </a:prstGeom>
          <a:noFill/>
        </p:spPr>
        <p:txBody>
          <a:bodyPr wrap="none" rtlCol="0">
            <a:spAutoFit/>
          </a:bodyPr>
          <a:lstStyle/>
          <a:p>
            <a:r>
              <a:rPr lang="en-US" sz="1400" dirty="0">
                <a:solidFill>
                  <a:schemeClr val="tx1">
                    <a:lumMod val="50000"/>
                    <a:lumOff val="50000"/>
                  </a:schemeClr>
                </a:solidFill>
                <a:latin typeface="Arial" panose="020B0604020202020204" pitchFamily="34" charset="0"/>
                <a:cs typeface="Arial" panose="020B0604020202020204" pitchFamily="34" charset="0"/>
              </a:rPr>
              <a:t>Melinda Webster</a:t>
            </a:r>
          </a:p>
          <a:p>
            <a:r>
              <a:rPr lang="en-US" sz="1400" dirty="0">
                <a:solidFill>
                  <a:schemeClr val="tx1">
                    <a:lumMod val="50000"/>
                    <a:lumOff val="50000"/>
                  </a:schemeClr>
                </a:solidFill>
                <a:latin typeface="Arial" panose="020B0604020202020204" pitchFamily="34" charset="0"/>
                <a:cs typeface="Arial" panose="020B0604020202020204" pitchFamily="34" charset="0"/>
              </a:rPr>
              <a:t>Ron Kwok</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801" y="1348309"/>
            <a:ext cx="2363159" cy="3023642"/>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505" y="654054"/>
            <a:ext cx="3186303" cy="60175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2462" y="1348308"/>
            <a:ext cx="3321706" cy="1997769"/>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75949" y="3291830"/>
            <a:ext cx="1444123" cy="1445206"/>
          </a:xfrm>
          <a:prstGeom prst="rect">
            <a:avLst/>
          </a:prstGeom>
        </p:spPr>
      </p:pic>
    </p:spTree>
    <p:extLst>
      <p:ext uri="{BB962C8B-B14F-4D97-AF65-F5344CB8AC3E}">
        <p14:creationId xmlns:p14="http://schemas.microsoft.com/office/powerpoint/2010/main" val="176606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ESA endorsed activities overview</a:t>
            </a:r>
          </a:p>
        </p:txBody>
      </p:sp>
      <p:sp>
        <p:nvSpPr>
          <p:cNvPr id="3" name="Content Placeholder 2"/>
          <p:cNvSpPr>
            <a:spLocks noGrp="1"/>
          </p:cNvSpPr>
          <p:nvPr>
            <p:ph idx="1"/>
          </p:nvPr>
        </p:nvSpPr>
        <p:spPr/>
        <p:txBody>
          <a:bodyPr/>
          <a:lstStyle/>
          <a:p>
            <a:pPr>
              <a:lnSpc>
                <a:spcPct val="200000"/>
              </a:lnSpc>
              <a:buFont typeface="+mj-lt"/>
              <a:buAutoNum type="arabicPeriod"/>
            </a:pPr>
            <a:r>
              <a:rPr lang="en-US" sz="1800"/>
              <a:t>Microwave </a:t>
            </a:r>
            <a:r>
              <a:rPr lang="en-US" sz="1800" err="1"/>
              <a:t>scatterometer</a:t>
            </a:r>
            <a:r>
              <a:rPr lang="en-US" sz="1800"/>
              <a:t> (Lead PI: Gunnar </a:t>
            </a:r>
            <a:r>
              <a:rPr lang="en-US" sz="1800" err="1"/>
              <a:t>Spreen</a:t>
            </a:r>
            <a:r>
              <a:rPr lang="en-US" sz="1800"/>
              <a:t>, Bremen Univ.)</a:t>
            </a:r>
          </a:p>
          <a:p>
            <a:pPr>
              <a:lnSpc>
                <a:spcPct val="200000"/>
              </a:lnSpc>
              <a:buFont typeface="+mj-lt"/>
              <a:buAutoNum type="arabicPeriod"/>
            </a:pPr>
            <a:r>
              <a:rPr lang="en-US" sz="1800"/>
              <a:t>Microwave radiometer (Lead PI: Lars </a:t>
            </a:r>
            <a:r>
              <a:rPr lang="en-US" sz="1800" err="1"/>
              <a:t>Kaleschke</a:t>
            </a:r>
            <a:r>
              <a:rPr lang="en-US" sz="1800"/>
              <a:t>, Hamburg </a:t>
            </a:r>
            <a:r>
              <a:rPr lang="en-US" sz="1800" err="1"/>
              <a:t>Univ</a:t>
            </a:r>
            <a:r>
              <a:rPr lang="en-US" sz="1800"/>
              <a:t>)</a:t>
            </a:r>
          </a:p>
          <a:p>
            <a:pPr>
              <a:lnSpc>
                <a:spcPct val="200000"/>
              </a:lnSpc>
              <a:buFont typeface="+mj-lt"/>
              <a:buAutoNum type="arabicPeriod"/>
            </a:pPr>
            <a:r>
              <a:rPr lang="en-US" sz="1800"/>
              <a:t>Ku-</a:t>
            </a:r>
            <a:r>
              <a:rPr lang="en-US" sz="1800" err="1"/>
              <a:t>Ka</a:t>
            </a:r>
            <a:r>
              <a:rPr lang="en-US" sz="1800"/>
              <a:t> ground penetrating radar (Lead PI: Robert Ricker, AWI)</a:t>
            </a:r>
          </a:p>
          <a:p>
            <a:pPr>
              <a:lnSpc>
                <a:spcPct val="200000"/>
              </a:lnSpc>
              <a:buFont typeface="+mj-lt"/>
              <a:buAutoNum type="arabicPeriod"/>
            </a:pPr>
            <a:r>
              <a:rPr lang="en-US" sz="1800"/>
              <a:t>GNSS Reflectometry (Lead PI: Manuel Martin-</a:t>
            </a:r>
            <a:r>
              <a:rPr lang="en-US" sz="1800" err="1"/>
              <a:t>Neira</a:t>
            </a:r>
            <a:r>
              <a:rPr lang="en-US" sz="1800"/>
              <a:t>, ESA)</a:t>
            </a:r>
          </a:p>
          <a:p>
            <a:pPr>
              <a:lnSpc>
                <a:spcPct val="200000"/>
              </a:lnSpc>
              <a:buFont typeface="+mj-lt"/>
              <a:buAutoNum type="arabicPeriod"/>
            </a:pPr>
            <a:r>
              <a:rPr lang="en-US" sz="1800"/>
              <a:t>One birth (one scientist TBD) for one leg (ideally the first but TBC)</a:t>
            </a:r>
          </a:p>
          <a:p>
            <a:pPr>
              <a:lnSpc>
                <a:spcPct val="200000"/>
              </a:lnSpc>
              <a:buFont typeface="+mj-lt"/>
              <a:buAutoNum type="arabicPeriod"/>
            </a:pPr>
            <a:r>
              <a:rPr lang="en-US" sz="1800"/>
              <a:t>Possible </a:t>
            </a:r>
            <a:r>
              <a:rPr lang="en-US" sz="1800" err="1"/>
              <a:t>CryoVEX</a:t>
            </a:r>
            <a:r>
              <a:rPr lang="en-US" sz="1800"/>
              <a:t>/KAREN joint flights with AWI in Spring 2020 (TBC)</a:t>
            </a:r>
          </a:p>
          <a:p>
            <a:pPr indent="0"/>
            <a:endParaRPr lang="en-US" sz="1800"/>
          </a:p>
          <a:p>
            <a:pPr indent="0"/>
            <a:endParaRPr lang="en-US" sz="1800"/>
          </a:p>
          <a:p>
            <a:pPr indent="0"/>
            <a:endParaRPr lang="en-US" sz="1800"/>
          </a:p>
          <a:p>
            <a:pPr indent="0"/>
            <a:endParaRPr lang="en-US" sz="1800"/>
          </a:p>
        </p:txBody>
      </p:sp>
    </p:spTree>
    <p:extLst>
      <p:ext uri="{BB962C8B-B14F-4D97-AF65-F5344CB8AC3E}">
        <p14:creationId xmlns:p14="http://schemas.microsoft.com/office/powerpoint/2010/main" val="2063055984"/>
      </p:ext>
    </p:extLst>
  </p:cSld>
  <p:clrMapOvr>
    <a:masterClrMapping/>
  </p:clrMapOvr>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Times" charset="0"/>
          </a:defRPr>
        </a:defPPr>
      </a:lstStyle>
    </a:lnDef>
    <a:txDef>
      <a:spPr>
        <a:noFill/>
      </a:spPr>
      <a:bodyPr wrap="none" rtlCol="0">
        <a:spAutoFit/>
      </a:bodyPr>
      <a:lstStyle>
        <a:defPPr>
          <a:defRPr sz="1600" dirty="0" smtClean="0">
            <a:latin typeface="Arial" pitchFamily="34" charset="0"/>
            <a:cs typeface="Arial" pitchFamily="34" charset="0"/>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6066</TotalTime>
  <Words>2116</Words>
  <Application>Microsoft Macintosh PowerPoint</Application>
  <PresentationFormat>On-screen Show (16:9)</PresentationFormat>
  <Paragraphs>392</Paragraphs>
  <Slides>26</Slides>
  <Notes>15</Notes>
  <HiddenSlides>2</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26</vt:i4>
      </vt:variant>
    </vt:vector>
  </HeadingPairs>
  <TitlesOfParts>
    <vt:vector size="48" baseType="lpstr">
      <vt:lpstr>ＭＳ Ｐゴシック</vt:lpstr>
      <vt:lpstr>ＭＳ Ｐゴシック</vt:lpstr>
      <vt:lpstr>ヒラギノ角ゴ Pro W3</vt:lpstr>
      <vt:lpstr>Arial</vt:lpstr>
      <vt:lpstr>Calibri</vt:lpstr>
      <vt:lpstr>Calibri Light</vt:lpstr>
      <vt:lpstr>Corbel</vt:lpstr>
      <vt:lpstr>DejaVu Sans</vt:lpstr>
      <vt:lpstr>Frutiger 45 Light</vt:lpstr>
      <vt:lpstr>Segoe UI</vt:lpstr>
      <vt:lpstr>Segoe UI Semilight</vt:lpstr>
      <vt:lpstr>Symbol</vt:lpstr>
      <vt:lpstr>Tahoma</vt:lpstr>
      <vt:lpstr>Times</vt:lpstr>
      <vt:lpstr>Times New Roman</vt:lpstr>
      <vt:lpstr>Verdana</vt:lpstr>
      <vt:lpstr>Leere Präsentation</vt:lpstr>
      <vt:lpstr>1_Larissa</vt:lpstr>
      <vt:lpstr>Larissa</vt:lpstr>
      <vt:lpstr>Esa presentation</vt:lpstr>
      <vt:lpstr>Office Theme</vt:lpstr>
      <vt:lpstr>Presentation</vt:lpstr>
      <vt:lpstr>PowerPoint Presentation</vt:lpstr>
      <vt:lpstr>Remote Sensing Research Questions</vt:lpstr>
      <vt:lpstr>Three key areas involving remote sensing</vt:lpstr>
      <vt:lpstr>Scientific and Operational Planning</vt:lpstr>
      <vt:lpstr>Sea Ice Classification</vt:lpstr>
      <vt:lpstr>Validation of remote sensing data with field measurements</vt:lpstr>
      <vt:lpstr>On Ice Measurements</vt:lpstr>
      <vt:lpstr>ICESat-2 Evaluation</vt:lpstr>
      <vt:lpstr>ESA endorsed activities overview</vt:lpstr>
      <vt:lpstr>Sea Ice Radar Altimetry</vt:lpstr>
      <vt:lpstr>PowerPoint Presentation</vt:lpstr>
      <vt:lpstr>Microwave Radiometer</vt:lpstr>
      <vt:lpstr>PowerPoint Presentation</vt:lpstr>
      <vt:lpstr>PowerPoint Presentation</vt:lpstr>
      <vt:lpstr>Microwave Scatterometer</vt:lpstr>
      <vt:lpstr>PowerPoint Presentation</vt:lpstr>
      <vt:lpstr>HeliScat II – Helicopter Radar Scatterometer</vt:lpstr>
      <vt:lpstr>GNSS-R Sensor Accommodation</vt:lpstr>
      <vt:lpstr>Optical Measurements</vt:lpstr>
      <vt:lpstr>Uni Kiel – Main topics</vt:lpstr>
      <vt:lpstr>IR &amp; Hyperspectral Camera</vt:lpstr>
      <vt:lpstr>Sea Ice Dynamics</vt:lpstr>
      <vt:lpstr>Floe-scale observation and quantification of Arctic sea ice breakup and floe size during the winter-to-summer transition (MOSAiCFSD)</vt:lpstr>
      <vt:lpstr>Airborne Campaign</vt:lpstr>
      <vt:lpstr>CryoVex/KAREN 2020? Possible joint  flights with AWI</vt:lpstr>
      <vt:lpstr>Satellite Data Overview</vt:lpstr>
    </vt:vector>
  </TitlesOfParts>
  <Manager/>
  <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MOSAiC Remote Sensing</dc:title>
  <dc:subject/>
  <dc:creator>Gunnar Spreen</dc:creator>
  <cp:keywords/>
  <dc:description/>
  <cp:lastModifiedBy>Gunnar Spreen</cp:lastModifiedBy>
  <cp:revision>1044</cp:revision>
  <cp:lastPrinted>2011-05-27T13:09:38Z</cp:lastPrinted>
  <dcterms:created xsi:type="dcterms:W3CDTF">2011-06-10T08:03:06Z</dcterms:created>
  <dcterms:modified xsi:type="dcterms:W3CDTF">2018-05-23T15:04:41Z</dcterms:modified>
  <cp:category/>
</cp:coreProperties>
</file>